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6" r:id="rId5"/>
    <p:sldId id="3849" r:id="rId6"/>
    <p:sldId id="3844" r:id="rId7"/>
    <p:sldId id="3846" r:id="rId8"/>
    <p:sldId id="261" r:id="rId9"/>
    <p:sldId id="3850" r:id="rId10"/>
    <p:sldId id="3851" r:id="rId11"/>
    <p:sldId id="3872" r:id="rId12"/>
    <p:sldId id="3873" r:id="rId13"/>
    <p:sldId id="3874" r:id="rId14"/>
    <p:sldId id="3882" r:id="rId15"/>
    <p:sldId id="3858" r:id="rId16"/>
    <p:sldId id="265" r:id="rId17"/>
    <p:sldId id="3879" r:id="rId18"/>
    <p:sldId id="3876" r:id="rId19"/>
    <p:sldId id="3877" r:id="rId20"/>
    <p:sldId id="3878" r:id="rId21"/>
    <p:sldId id="3852" r:id="rId22"/>
    <p:sldId id="3859" r:id="rId23"/>
    <p:sldId id="3862" r:id="rId24"/>
    <p:sldId id="3863" r:id="rId25"/>
    <p:sldId id="3864" r:id="rId26"/>
    <p:sldId id="3865" r:id="rId27"/>
    <p:sldId id="3866" r:id="rId28"/>
    <p:sldId id="3867" r:id="rId29"/>
    <p:sldId id="3868" r:id="rId30"/>
    <p:sldId id="3869" r:id="rId31"/>
    <p:sldId id="3880" r:id="rId32"/>
    <p:sldId id="3853" r:id="rId33"/>
    <p:sldId id="3870" r:id="rId34"/>
    <p:sldId id="3881" r:id="rId35"/>
    <p:sldId id="3854" r:id="rId36"/>
    <p:sldId id="3871" r:id="rId37"/>
    <p:sldId id="3856" r:id="rId38"/>
    <p:sldId id="385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360" autoAdjust="0"/>
  </p:normalViewPr>
  <p:slideViewPr>
    <p:cSldViewPr snapToGrid="0">
      <p:cViewPr varScale="1">
        <p:scale>
          <a:sx n="74" d="100"/>
          <a:sy n="74" d="100"/>
        </p:scale>
        <p:origin x="1042" y="62"/>
      </p:cViewPr>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12/31/2025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12/31/2025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7173D-69FC-6DB7-775E-626FDE716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2A8A6F-4760-930B-B99F-20262965F3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6744F-5A01-5981-75E6-5132957FDD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5B994C-3424-C3E3-0E49-8B1FDA0B7016}"/>
              </a:ext>
            </a:extLst>
          </p:cNvPr>
          <p:cNvSpPr>
            <a:spLocks noGrp="1"/>
          </p:cNvSpPr>
          <p:nvPr>
            <p:ph type="sldNum" sz="quarter" idx="5"/>
          </p:nvPr>
        </p:nvSpPr>
        <p:spPr/>
        <p:txBody>
          <a:bodyPr/>
          <a:lstStyle/>
          <a:p>
            <a:fld id="{8B57D50D-BAA9-464B-B391-243138E078D8}" type="slidenum">
              <a:rPr lang="en-US" smtClean="0"/>
              <a:t>15</a:t>
            </a:fld>
            <a:endParaRPr lang="en-US" dirty="0"/>
          </a:p>
        </p:txBody>
      </p:sp>
    </p:spTree>
    <p:extLst>
      <p:ext uri="{BB962C8B-B14F-4D97-AF65-F5344CB8AC3E}">
        <p14:creationId xmlns:p14="http://schemas.microsoft.com/office/powerpoint/2010/main" val="408607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B0C94-453A-EA15-7E95-A46726457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375FD-5597-8415-A49E-B62ED4F0B0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595FD8-7703-7D23-88AD-96DDFBA7AA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B95740-7B23-60D3-48D8-4AC551E3C712}"/>
              </a:ext>
            </a:extLst>
          </p:cNvPr>
          <p:cNvSpPr>
            <a:spLocks noGrp="1"/>
          </p:cNvSpPr>
          <p:nvPr>
            <p:ph type="sldNum" sz="quarter" idx="5"/>
          </p:nvPr>
        </p:nvSpPr>
        <p:spPr/>
        <p:txBody>
          <a:bodyPr/>
          <a:lstStyle/>
          <a:p>
            <a:fld id="{8B57D50D-BAA9-464B-B391-243138E078D8}" type="slidenum">
              <a:rPr lang="en-US" smtClean="0"/>
              <a:t>16</a:t>
            </a:fld>
            <a:endParaRPr lang="en-US" dirty="0"/>
          </a:p>
        </p:txBody>
      </p:sp>
    </p:spTree>
    <p:extLst>
      <p:ext uri="{BB962C8B-B14F-4D97-AF65-F5344CB8AC3E}">
        <p14:creationId xmlns:p14="http://schemas.microsoft.com/office/powerpoint/2010/main" val="3384409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C9EF5-AC88-FA38-E1F1-7C521C075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9EE64-3AC0-91FD-7820-D701F2DE16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8FCA0-1533-BE72-5DF7-C9A5DE2CC9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36173E-6625-55CC-1627-72D8FFDC5287}"/>
              </a:ext>
            </a:extLst>
          </p:cNvPr>
          <p:cNvSpPr>
            <a:spLocks noGrp="1"/>
          </p:cNvSpPr>
          <p:nvPr>
            <p:ph type="sldNum" sz="quarter" idx="5"/>
          </p:nvPr>
        </p:nvSpPr>
        <p:spPr/>
        <p:txBody>
          <a:bodyPr/>
          <a:lstStyle/>
          <a:p>
            <a:fld id="{8B57D50D-BAA9-464B-B391-243138E078D8}" type="slidenum">
              <a:rPr lang="en-US" smtClean="0"/>
              <a:t>17</a:t>
            </a:fld>
            <a:endParaRPr lang="en-US" dirty="0"/>
          </a:p>
        </p:txBody>
      </p:sp>
    </p:spTree>
    <p:extLst>
      <p:ext uri="{BB962C8B-B14F-4D97-AF65-F5344CB8AC3E}">
        <p14:creationId xmlns:p14="http://schemas.microsoft.com/office/powerpoint/2010/main" val="1032261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BC4DD-C7AB-CE5E-3640-714E412EB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8685DE-AD8D-D632-A40C-4CCA9571F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13F408-D290-CE34-E9FF-8928D2C8E1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ACEA6D-96F9-F38D-0D0E-4171C9FA74E4}"/>
              </a:ext>
            </a:extLst>
          </p:cNvPr>
          <p:cNvSpPr>
            <a:spLocks noGrp="1"/>
          </p:cNvSpPr>
          <p:nvPr>
            <p:ph type="sldNum" sz="quarter" idx="5"/>
          </p:nvPr>
        </p:nvSpPr>
        <p:spPr/>
        <p:txBody>
          <a:bodyPr/>
          <a:lstStyle/>
          <a:p>
            <a:fld id="{8B57D50D-BAA9-464B-B391-243138E078D8}" type="slidenum">
              <a:rPr lang="en-US" smtClean="0"/>
              <a:t>18</a:t>
            </a:fld>
            <a:endParaRPr lang="en-US" dirty="0"/>
          </a:p>
        </p:txBody>
      </p:sp>
    </p:spTree>
    <p:extLst>
      <p:ext uri="{BB962C8B-B14F-4D97-AF65-F5344CB8AC3E}">
        <p14:creationId xmlns:p14="http://schemas.microsoft.com/office/powerpoint/2010/main" val="1425847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8B8D0-63E7-6020-A731-860640408D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36D55-1402-AF8A-B63A-609D4EB6E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E4DC6-8DD0-E7C5-4237-5F122B30E4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628D72-7F46-AB8A-3BEC-9793B0A3931D}"/>
              </a:ext>
            </a:extLst>
          </p:cNvPr>
          <p:cNvSpPr>
            <a:spLocks noGrp="1"/>
          </p:cNvSpPr>
          <p:nvPr>
            <p:ph type="sldNum" sz="quarter" idx="5"/>
          </p:nvPr>
        </p:nvSpPr>
        <p:spPr/>
        <p:txBody>
          <a:bodyPr/>
          <a:lstStyle/>
          <a:p>
            <a:fld id="{8B57D50D-BAA9-464B-B391-243138E078D8}" type="slidenum">
              <a:rPr lang="en-US" smtClean="0"/>
              <a:t>29</a:t>
            </a:fld>
            <a:endParaRPr lang="en-US" dirty="0"/>
          </a:p>
        </p:txBody>
      </p:sp>
    </p:spTree>
    <p:extLst>
      <p:ext uri="{BB962C8B-B14F-4D97-AF65-F5344CB8AC3E}">
        <p14:creationId xmlns:p14="http://schemas.microsoft.com/office/powerpoint/2010/main" val="342286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D01C5-DD83-A22A-F746-B265E7577E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E6731-63FC-6F25-4DC7-32EE12814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F5D82-D2BB-3DE1-4357-6E80A87815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BD9FCD-3DFE-F8A3-9483-7D4690958DFC}"/>
              </a:ext>
            </a:extLst>
          </p:cNvPr>
          <p:cNvSpPr>
            <a:spLocks noGrp="1"/>
          </p:cNvSpPr>
          <p:nvPr>
            <p:ph type="sldNum" sz="quarter" idx="5"/>
          </p:nvPr>
        </p:nvSpPr>
        <p:spPr/>
        <p:txBody>
          <a:bodyPr/>
          <a:lstStyle/>
          <a:p>
            <a:fld id="{8B57D50D-BAA9-464B-B391-243138E078D8}" type="slidenum">
              <a:rPr lang="en-US" smtClean="0"/>
              <a:t>31</a:t>
            </a:fld>
            <a:endParaRPr lang="en-US" dirty="0"/>
          </a:p>
        </p:txBody>
      </p:sp>
    </p:spTree>
    <p:extLst>
      <p:ext uri="{BB962C8B-B14F-4D97-AF65-F5344CB8AC3E}">
        <p14:creationId xmlns:p14="http://schemas.microsoft.com/office/powerpoint/2010/main" val="4273781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3</a:t>
            </a:fld>
            <a:endParaRPr lang="en-US" dirty="0"/>
          </a:p>
        </p:txBody>
      </p:sp>
    </p:spTree>
    <p:extLst>
      <p:ext uri="{BB962C8B-B14F-4D97-AF65-F5344CB8AC3E}">
        <p14:creationId xmlns:p14="http://schemas.microsoft.com/office/powerpoint/2010/main" val="50756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4</a:t>
            </a:fld>
            <a:endParaRPr lang="en-US" dirty="0"/>
          </a:p>
        </p:txBody>
      </p:sp>
    </p:spTree>
    <p:extLst>
      <p:ext uri="{BB962C8B-B14F-4D97-AF65-F5344CB8AC3E}">
        <p14:creationId xmlns:p14="http://schemas.microsoft.com/office/powerpoint/2010/main" val="243970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5</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6</a:t>
            </a:fld>
            <a:endParaRPr lang="en-US" dirty="0"/>
          </a:p>
        </p:txBody>
      </p:sp>
    </p:spTree>
    <p:extLst>
      <p:ext uri="{BB962C8B-B14F-4D97-AF65-F5344CB8AC3E}">
        <p14:creationId xmlns:p14="http://schemas.microsoft.com/office/powerpoint/2010/main" val="352253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7</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13</a:t>
            </a:fld>
            <a:endParaRPr lang="en-US" dirty="0"/>
          </a:p>
        </p:txBody>
      </p:sp>
    </p:spTree>
    <p:extLst>
      <p:ext uri="{BB962C8B-B14F-4D97-AF65-F5344CB8AC3E}">
        <p14:creationId xmlns:p14="http://schemas.microsoft.com/office/powerpoint/2010/main" val="172110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594B3-B4D3-5735-D861-BFA6BF00B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F5641-3CA5-D729-C190-6291E84385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B77AFD-6094-99FD-B0A5-6C54F5227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91801B-9904-8C9F-5EF3-A2325022FDF8}"/>
              </a:ext>
            </a:extLst>
          </p:cNvPr>
          <p:cNvSpPr>
            <a:spLocks noGrp="1"/>
          </p:cNvSpPr>
          <p:nvPr>
            <p:ph type="sldNum" sz="quarter" idx="5"/>
          </p:nvPr>
        </p:nvSpPr>
        <p:spPr/>
        <p:txBody>
          <a:bodyPr/>
          <a:lstStyle/>
          <a:p>
            <a:fld id="{8B57D50D-BAA9-464B-B391-243138E078D8}" type="slidenum">
              <a:rPr lang="en-US" smtClean="0"/>
              <a:t>14</a:t>
            </a:fld>
            <a:endParaRPr lang="en-US" dirty="0"/>
          </a:p>
        </p:txBody>
      </p:sp>
    </p:spTree>
    <p:extLst>
      <p:ext uri="{BB962C8B-B14F-4D97-AF65-F5344CB8AC3E}">
        <p14:creationId xmlns:p14="http://schemas.microsoft.com/office/powerpoint/2010/main" val="381619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12/31/2025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12/31/2025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12/31/2025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12/31/2025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12/31/2025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12/31/2025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12/31/2025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12/31/2025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12/31/2025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12/31/2025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4802277" y="3813464"/>
            <a:ext cx="6903262" cy="2396686"/>
          </a:xfrm>
          <a:noFill/>
        </p:spPr>
        <p:txBody>
          <a:bodyPr anchor="b">
            <a:noAutofit/>
          </a:bodyPr>
          <a:lstStyle/>
          <a:p>
            <a:pPr algn="ctr"/>
            <a:r>
              <a:rPr lang="en-US" sz="3600" dirty="0"/>
              <a:t>BÀI THUYẾT TRÌNH</a:t>
            </a:r>
            <a:br>
              <a:rPr lang="en-US" sz="3600" dirty="0"/>
            </a:br>
            <a:r>
              <a:rPr lang="en-US" sz="3600" dirty="0"/>
              <a:t>DỰ ĐOÁN SỨC KHOẺ CỦA SINH VIÊN QUA THÓI QUEN SINH HOẠT</a:t>
            </a:r>
            <a:br>
              <a:rPr lang="en-US" sz="3600" dirty="0"/>
            </a:br>
            <a:br>
              <a:rPr lang="en-US" sz="3600" dirty="0"/>
            </a:br>
            <a:r>
              <a:rPr lang="en-US" sz="3600" dirty="0"/>
              <a:t>SVTH: TRƯƠNG </a:t>
            </a:r>
            <a:r>
              <a:rPr lang="en-US" sz="3600"/>
              <a:t>CÔNG ĐẠT</a:t>
            </a:r>
            <a:br>
              <a:rPr lang="en-US" sz="3600" dirty="0"/>
            </a:br>
            <a:r>
              <a:rPr lang="en-US" sz="3600" dirty="0"/>
              <a:t>GVHD: PGS.TS NGUYỄN VĂN HẬU</a:t>
            </a:r>
            <a:br>
              <a:rPr lang="en-US" sz="3600" dirty="0"/>
            </a:br>
            <a:r>
              <a:rPr lang="en-US" sz="3600" dirty="0"/>
              <a:t> NGUYỄN TUẤN ANH</a:t>
            </a:r>
          </a:p>
        </p:txBody>
      </p:sp>
    </p:spTree>
    <p:extLst>
      <p:ext uri="{BB962C8B-B14F-4D97-AF65-F5344CB8AC3E}">
        <p14:creationId xmlns:p14="http://schemas.microsoft.com/office/powerpoint/2010/main" val="51742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23BC589-98DA-695D-179F-76BE96A3E7EE}"/>
              </a:ext>
            </a:extLst>
          </p:cNvPr>
          <p:cNvSpPr>
            <a:spLocks noGrp="1"/>
          </p:cNvSpPr>
          <p:nvPr>
            <p:ph type="title"/>
          </p:nvPr>
        </p:nvSpPr>
        <p:spPr>
          <a:xfrm>
            <a:off x="537221" y="1119031"/>
            <a:ext cx="4543934" cy="4619938"/>
          </a:xfrm>
        </p:spPr>
        <p:txBody>
          <a:bodyPr/>
          <a:lstStyle/>
          <a:p>
            <a:r>
              <a:rPr lang="en-US" sz="4000" dirty="0" err="1"/>
              <a:t>Kiểm</a:t>
            </a:r>
            <a:r>
              <a:rPr lang="en-US" sz="4000" dirty="0"/>
              <a:t> </a:t>
            </a:r>
            <a:r>
              <a:rPr lang="en-US" sz="4000" dirty="0" err="1"/>
              <a:t>tra</a:t>
            </a:r>
            <a:r>
              <a:rPr lang="en-US" sz="4000" dirty="0"/>
              <a:t> </a:t>
            </a:r>
            <a:r>
              <a:rPr lang="en-US" sz="4000" dirty="0" err="1"/>
              <a:t>dữ</a:t>
            </a:r>
            <a:r>
              <a:rPr lang="en-US" sz="4000" dirty="0"/>
              <a:t> </a:t>
            </a:r>
            <a:r>
              <a:rPr lang="en-US" sz="4000" dirty="0" err="1"/>
              <a:t>liệu</a:t>
            </a:r>
            <a:r>
              <a:rPr lang="en-US" sz="4000" dirty="0"/>
              <a:t> </a:t>
            </a:r>
            <a:r>
              <a:rPr lang="en-US" sz="4000" dirty="0" err="1"/>
              <a:t>thiếu</a:t>
            </a:r>
            <a:endParaRPr lang="en-US" sz="4000" dirty="0"/>
          </a:p>
        </p:txBody>
      </p:sp>
      <p:pic>
        <p:nvPicPr>
          <p:cNvPr id="4" name="Content Placeholder 5">
            <a:extLst>
              <a:ext uri="{FF2B5EF4-FFF2-40B4-BE49-F238E27FC236}">
                <a16:creationId xmlns:a16="http://schemas.microsoft.com/office/drawing/2014/main" id="{7EC46C33-BAD9-CF1D-D7FF-0056CF5D102E}"/>
              </a:ext>
            </a:extLst>
          </p:cNvPr>
          <p:cNvPicPr>
            <a:picLocks noGrp="1" noChangeAspect="1"/>
          </p:cNvPicPr>
          <p:nvPr>
            <p:ph idx="1"/>
          </p:nvPr>
        </p:nvPicPr>
        <p:blipFill>
          <a:blip r:embed="rId2"/>
          <a:stretch>
            <a:fillRect/>
          </a:stretch>
        </p:blipFill>
        <p:spPr>
          <a:xfrm>
            <a:off x="7197309" y="554942"/>
            <a:ext cx="2715618" cy="5768220"/>
          </a:xfrm>
          <a:noFill/>
        </p:spPr>
      </p:pic>
    </p:spTree>
    <p:extLst>
      <p:ext uri="{BB962C8B-B14F-4D97-AF65-F5344CB8AC3E}">
        <p14:creationId xmlns:p14="http://schemas.microsoft.com/office/powerpoint/2010/main" val="542437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B0EA2-76E3-DFB4-A6FD-2BE5FF918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5EA1BE-B189-CFC1-6D11-4E085C5C6A75}"/>
              </a:ext>
            </a:extLst>
          </p:cNvPr>
          <p:cNvSpPr>
            <a:spLocks noGrp="1"/>
          </p:cNvSpPr>
          <p:nvPr>
            <p:ph type="title"/>
          </p:nvPr>
        </p:nvSpPr>
        <p:spPr/>
        <p:txBody>
          <a:bodyPr/>
          <a:lstStyle/>
          <a:p>
            <a:r>
              <a:rPr lang="en-US" dirty="0" err="1"/>
              <a:t>Xử</a:t>
            </a:r>
            <a:r>
              <a:rPr lang="en-US" dirty="0"/>
              <a:t> </a:t>
            </a:r>
            <a:r>
              <a:rPr lang="en-US" dirty="0" err="1"/>
              <a:t>lí</a:t>
            </a:r>
            <a:r>
              <a:rPr lang="en-US" dirty="0"/>
              <a:t> outliers</a:t>
            </a:r>
          </a:p>
        </p:txBody>
      </p:sp>
      <p:sp>
        <p:nvSpPr>
          <p:cNvPr id="3" name="Content Placeholder 2">
            <a:extLst>
              <a:ext uri="{FF2B5EF4-FFF2-40B4-BE49-F238E27FC236}">
                <a16:creationId xmlns:a16="http://schemas.microsoft.com/office/drawing/2014/main" id="{DC8CC463-FDAB-9E6A-BF40-EF126CF78618}"/>
              </a:ext>
            </a:extLst>
          </p:cNvPr>
          <p:cNvSpPr>
            <a:spLocks noGrp="1"/>
          </p:cNvSpPr>
          <p:nvPr>
            <p:ph sz="half" idx="1"/>
          </p:nvPr>
        </p:nvSpPr>
        <p:spPr/>
        <p:txBody>
          <a:bodyPr/>
          <a:lstStyle/>
          <a:p>
            <a:r>
              <a:rPr lang="en-US" dirty="0" err="1">
                <a:latin typeface="+mj-lt"/>
              </a:rPr>
              <a:t>Xử</a:t>
            </a:r>
            <a:r>
              <a:rPr lang="en-US" dirty="0">
                <a:latin typeface="+mj-lt"/>
              </a:rPr>
              <a:t> </a:t>
            </a:r>
            <a:r>
              <a:rPr lang="en-US" dirty="0" err="1">
                <a:latin typeface="+mj-lt"/>
              </a:rPr>
              <a:t>lí</a:t>
            </a:r>
            <a:r>
              <a:rPr lang="en-US" dirty="0">
                <a:latin typeface="+mj-lt"/>
              </a:rPr>
              <a:t> </a:t>
            </a:r>
            <a:r>
              <a:rPr lang="en-US" dirty="0" err="1">
                <a:latin typeface="+mj-lt"/>
              </a:rPr>
              <a:t>ouliers</a:t>
            </a:r>
            <a:r>
              <a:rPr lang="en-US" dirty="0">
                <a:latin typeface="+mj-lt"/>
              </a:rPr>
              <a:t> </a:t>
            </a:r>
            <a:r>
              <a:rPr lang="en-US" dirty="0" err="1">
                <a:latin typeface="+mj-lt"/>
              </a:rPr>
              <a:t>bằng</a:t>
            </a:r>
            <a:r>
              <a:rPr lang="en-US" dirty="0">
                <a:latin typeface="+mj-lt"/>
              </a:rPr>
              <a:t> </a:t>
            </a:r>
            <a:r>
              <a:rPr lang="en-US" dirty="0" err="1">
                <a:latin typeface="+mj-lt"/>
              </a:rPr>
              <a:t>công</a:t>
            </a:r>
            <a:r>
              <a:rPr lang="en-US" dirty="0">
                <a:latin typeface="+mj-lt"/>
              </a:rPr>
              <a:t> </a:t>
            </a:r>
            <a:r>
              <a:rPr lang="en-US" dirty="0" err="1">
                <a:latin typeface="+mj-lt"/>
              </a:rPr>
              <a:t>thức</a:t>
            </a:r>
            <a:r>
              <a:rPr lang="en-US" dirty="0">
                <a:latin typeface="+mj-lt"/>
              </a:rPr>
              <a:t> IQR</a:t>
            </a:r>
          </a:p>
          <a:p>
            <a:endParaRPr lang="en-US" dirty="0">
              <a:latin typeface="+mj-lt"/>
            </a:endParaRPr>
          </a:p>
        </p:txBody>
      </p:sp>
      <p:pic>
        <p:nvPicPr>
          <p:cNvPr id="10" name="Picture 9">
            <a:extLst>
              <a:ext uri="{FF2B5EF4-FFF2-40B4-BE49-F238E27FC236}">
                <a16:creationId xmlns:a16="http://schemas.microsoft.com/office/drawing/2014/main" id="{BBC63D90-14D0-9B40-3341-98B5194C4635}"/>
              </a:ext>
            </a:extLst>
          </p:cNvPr>
          <p:cNvPicPr>
            <a:picLocks noChangeAspect="1"/>
          </p:cNvPicPr>
          <p:nvPr/>
        </p:nvPicPr>
        <p:blipFill>
          <a:blip r:embed="rId2"/>
          <a:stretch>
            <a:fillRect/>
          </a:stretch>
        </p:blipFill>
        <p:spPr>
          <a:xfrm>
            <a:off x="838200" y="2581376"/>
            <a:ext cx="3801005" cy="2133898"/>
          </a:xfrm>
          <a:prstGeom prst="rect">
            <a:avLst/>
          </a:prstGeom>
        </p:spPr>
      </p:pic>
      <p:pic>
        <p:nvPicPr>
          <p:cNvPr id="5" name="Content Placeholder 4">
            <a:extLst>
              <a:ext uri="{FF2B5EF4-FFF2-40B4-BE49-F238E27FC236}">
                <a16:creationId xmlns:a16="http://schemas.microsoft.com/office/drawing/2014/main" id="{0704670A-4AF2-D568-8793-75EE6B7CB29A}"/>
              </a:ext>
            </a:extLst>
          </p:cNvPr>
          <p:cNvPicPr>
            <a:picLocks noGrp="1" noChangeAspect="1"/>
          </p:cNvPicPr>
          <p:nvPr>
            <p:ph sz="half" idx="15"/>
          </p:nvPr>
        </p:nvPicPr>
        <p:blipFill>
          <a:blip r:embed="rId3"/>
          <a:stretch>
            <a:fillRect/>
          </a:stretch>
        </p:blipFill>
        <p:spPr>
          <a:xfrm>
            <a:off x="6325385" y="1889557"/>
            <a:ext cx="3888878" cy="4169816"/>
          </a:xfrm>
        </p:spPr>
      </p:pic>
    </p:spTree>
    <p:extLst>
      <p:ext uri="{BB962C8B-B14F-4D97-AF65-F5344CB8AC3E}">
        <p14:creationId xmlns:p14="http://schemas.microsoft.com/office/powerpoint/2010/main" val="45519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AB6B-8EF1-D07D-EA63-06EC4CF6F287}"/>
              </a:ext>
            </a:extLst>
          </p:cNvPr>
          <p:cNvSpPr>
            <a:spLocks noGrp="1"/>
          </p:cNvSpPr>
          <p:nvPr>
            <p:ph type="title"/>
          </p:nvPr>
        </p:nvSpPr>
        <p:spPr/>
        <p:txBody>
          <a:bodyPr/>
          <a:lstStyle/>
          <a:p>
            <a:r>
              <a:rPr lang="en-US" dirty="0" err="1"/>
              <a:t>Chuẩn</a:t>
            </a:r>
            <a:r>
              <a:rPr lang="en-US" dirty="0"/>
              <a:t> </a:t>
            </a:r>
            <a:r>
              <a:rPr lang="en-US" dirty="0" err="1"/>
              <a:t>hoá</a:t>
            </a:r>
            <a:r>
              <a:rPr lang="en-US" dirty="0"/>
              <a:t> </a:t>
            </a:r>
            <a:r>
              <a:rPr lang="en-US" dirty="0" err="1"/>
              <a:t>dữ</a:t>
            </a:r>
            <a:r>
              <a:rPr lang="en-US" dirty="0"/>
              <a:t> </a:t>
            </a:r>
            <a:r>
              <a:rPr lang="en-US" dirty="0" err="1"/>
              <a:t>liệu</a:t>
            </a:r>
            <a:r>
              <a:rPr lang="en-US" dirty="0"/>
              <a:t> </a:t>
            </a:r>
            <a:r>
              <a:rPr lang="en-US" dirty="0" err="1"/>
              <a:t>bằng</a:t>
            </a:r>
            <a:r>
              <a:rPr lang="en-US" dirty="0"/>
              <a:t> </a:t>
            </a:r>
            <a:r>
              <a:rPr lang="en-US" dirty="0" err="1"/>
              <a:t>StandardScaler</a:t>
            </a:r>
            <a:endParaRPr lang="en-US" dirty="0"/>
          </a:p>
        </p:txBody>
      </p:sp>
      <p:pic>
        <p:nvPicPr>
          <p:cNvPr id="5" name="Content Placeholder 4">
            <a:extLst>
              <a:ext uri="{FF2B5EF4-FFF2-40B4-BE49-F238E27FC236}">
                <a16:creationId xmlns:a16="http://schemas.microsoft.com/office/drawing/2014/main" id="{78478ABE-329A-007D-090B-8130CCBEA003}"/>
              </a:ext>
            </a:extLst>
          </p:cNvPr>
          <p:cNvPicPr>
            <a:picLocks noGrp="1" noChangeAspect="1"/>
          </p:cNvPicPr>
          <p:nvPr>
            <p:ph sz="half" idx="1"/>
          </p:nvPr>
        </p:nvPicPr>
        <p:blipFill>
          <a:blip r:embed="rId2"/>
          <a:stretch>
            <a:fillRect/>
          </a:stretch>
        </p:blipFill>
        <p:spPr>
          <a:xfrm>
            <a:off x="953251" y="1816916"/>
            <a:ext cx="4914900" cy="2064219"/>
          </a:xfrm>
        </p:spPr>
      </p:pic>
      <p:sp>
        <p:nvSpPr>
          <p:cNvPr id="14" name="Content Placeholder 13">
            <a:extLst>
              <a:ext uri="{FF2B5EF4-FFF2-40B4-BE49-F238E27FC236}">
                <a16:creationId xmlns:a16="http://schemas.microsoft.com/office/drawing/2014/main" id="{BF8C38A8-A75D-5242-FE59-43D9F44161EF}"/>
              </a:ext>
            </a:extLst>
          </p:cNvPr>
          <p:cNvSpPr>
            <a:spLocks noGrp="1"/>
          </p:cNvSpPr>
          <p:nvPr>
            <p:ph sz="half" idx="15"/>
          </p:nvPr>
        </p:nvSpPr>
        <p:spPr/>
        <p:txBody>
          <a:bodyPr>
            <a:normAutofit/>
          </a:bodyPr>
          <a:lstStyle/>
          <a:p>
            <a:pPr algn="just"/>
            <a:r>
              <a:rPr lang="vi-VN" sz="1800" dirty="0">
                <a:latin typeface="+mj-lt"/>
              </a:rPr>
              <a:t>StandardScaler là kỹ thuật chuẩn hoá theo Z-score (standardization) trong tiền xử lý dữ liệu, dùng để</a:t>
            </a:r>
            <a:r>
              <a:rPr lang="en-US" sz="1800" dirty="0">
                <a:latin typeface="+mj-lt"/>
              </a:rPr>
              <a:t> </a:t>
            </a:r>
            <a:r>
              <a:rPr lang="vi-VN" sz="1800" dirty="0">
                <a:latin typeface="+mj-lt"/>
              </a:rPr>
              <a:t>tuyến tính hoá từng đặc trưng số sao cho chúng có trung bình (mean) xấp xỉ 0 và độ lệch chuẩn</a:t>
            </a:r>
            <a:r>
              <a:rPr lang="en-US" sz="1800" dirty="0">
                <a:latin typeface="+mj-lt"/>
              </a:rPr>
              <a:t> </a:t>
            </a:r>
            <a:r>
              <a:rPr lang="vi-VN" sz="1800" dirty="0">
                <a:latin typeface="+mj-lt"/>
              </a:rPr>
              <a:t>(standard deviation) xấp xỉ 1. Mục tiêu là đưa các biến về cùng thang đo, giúp các thuật toán nhạy với độ</a:t>
            </a:r>
            <a:r>
              <a:rPr lang="en-US" sz="1800" dirty="0">
                <a:latin typeface="+mj-lt"/>
              </a:rPr>
              <a:t> </a:t>
            </a:r>
            <a:r>
              <a:rPr lang="vi-VN" sz="1800" dirty="0">
                <a:latin typeface="+mj-lt"/>
              </a:rPr>
              <a:t>lớn của feature</a:t>
            </a:r>
            <a:endParaRPr lang="en-US" sz="1800" dirty="0">
              <a:latin typeface="+mj-lt"/>
            </a:endParaRPr>
          </a:p>
        </p:txBody>
      </p:sp>
      <p:pic>
        <p:nvPicPr>
          <p:cNvPr id="16" name="Picture 15" descr="A math equations and formulas&#10;&#10;AI-generated content may be incorrect.">
            <a:extLst>
              <a:ext uri="{FF2B5EF4-FFF2-40B4-BE49-F238E27FC236}">
                <a16:creationId xmlns:a16="http://schemas.microsoft.com/office/drawing/2014/main" id="{E9557CA2-147D-4027-E5EE-99B7C73D0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868" y="4655127"/>
            <a:ext cx="4914900" cy="1585697"/>
          </a:xfrm>
          <a:prstGeom prst="rect">
            <a:avLst/>
          </a:prstGeom>
        </p:spPr>
      </p:pic>
    </p:spTree>
    <p:extLst>
      <p:ext uri="{BB962C8B-B14F-4D97-AF65-F5344CB8AC3E}">
        <p14:creationId xmlns:p14="http://schemas.microsoft.com/office/powerpoint/2010/main" val="3499044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125"/>
            <a:ext cx="10515600" cy="1325563"/>
          </a:xfrm>
        </p:spPr>
        <p:txBody>
          <a:bodyPr anchor="ctr">
            <a:normAutofit/>
          </a:bodyPr>
          <a:lstStyle/>
          <a:p>
            <a:r>
              <a:rPr lang="en-US" dirty="0" err="1"/>
              <a:t>Trực</a:t>
            </a:r>
            <a:r>
              <a:rPr lang="en-US" dirty="0"/>
              <a:t> </a:t>
            </a:r>
            <a:r>
              <a:rPr lang="en-US" dirty="0" err="1"/>
              <a:t>quan</a:t>
            </a:r>
            <a:r>
              <a:rPr lang="en-US" dirty="0"/>
              <a:t> </a:t>
            </a:r>
            <a:r>
              <a:rPr lang="en-US" dirty="0" err="1"/>
              <a:t>hoá</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
          </p:nvPr>
        </p:nvSpPr>
        <p:spPr>
          <a:xfrm>
            <a:off x="838201" y="1825625"/>
            <a:ext cx="3245426" cy="4297680"/>
          </a:xfrm>
        </p:spPr>
        <p:txBody>
          <a:bodyPr>
            <a:normAutofit/>
          </a:bodyPr>
          <a:lstStyle/>
          <a:p>
            <a:r>
              <a:rPr lang="en-US" dirty="0" err="1">
                <a:latin typeface="+mj-lt"/>
              </a:rPr>
              <a:t>Biểu</a:t>
            </a:r>
            <a:r>
              <a:rPr lang="en-US" dirty="0">
                <a:latin typeface="+mj-lt"/>
              </a:rPr>
              <a:t> </a:t>
            </a:r>
            <a:r>
              <a:rPr lang="en-US" dirty="0" err="1">
                <a:latin typeface="+mj-lt"/>
              </a:rPr>
              <a:t>đồ</a:t>
            </a:r>
            <a:r>
              <a:rPr lang="en-US" dirty="0">
                <a:latin typeface="+mj-lt"/>
              </a:rPr>
              <a:t> </a:t>
            </a:r>
            <a:r>
              <a:rPr lang="en-US" dirty="0" err="1">
                <a:latin typeface="+mj-lt"/>
              </a:rPr>
              <a:t>tần</a:t>
            </a:r>
            <a:r>
              <a:rPr lang="en-US" dirty="0">
                <a:latin typeface="+mj-lt"/>
              </a:rPr>
              <a:t> </a:t>
            </a:r>
            <a:r>
              <a:rPr lang="en-US" dirty="0" err="1">
                <a:latin typeface="+mj-lt"/>
              </a:rPr>
              <a:t>suất</a:t>
            </a:r>
            <a:endParaRPr lang="en-US" dirty="0">
              <a:latin typeface="+mj-lt"/>
            </a:endParaRPr>
          </a:p>
          <a:p>
            <a:pPr marL="0" lvl="1" indent="0" algn="just">
              <a:buNone/>
            </a:pPr>
            <a:r>
              <a:rPr lang="en-US" dirty="0">
                <a:latin typeface="+mj-lt"/>
              </a:rPr>
              <a:t>     </a:t>
            </a:r>
            <a:r>
              <a:rPr lang="vi-VN" dirty="0">
                <a:latin typeface="+mj-lt"/>
              </a:rPr>
              <a:t>Biểu đồ </a:t>
            </a:r>
            <a:r>
              <a:rPr lang="en-US" dirty="0" err="1">
                <a:latin typeface="+mj-lt"/>
              </a:rPr>
              <a:t>tần</a:t>
            </a:r>
            <a:r>
              <a:rPr lang="en-US" dirty="0">
                <a:latin typeface="+mj-lt"/>
              </a:rPr>
              <a:t> </a:t>
            </a:r>
            <a:r>
              <a:rPr lang="en-US" dirty="0" err="1">
                <a:latin typeface="+mj-lt"/>
              </a:rPr>
              <a:t>suất</a:t>
            </a:r>
            <a:r>
              <a:rPr lang="vi-VN" dirty="0">
                <a:latin typeface="+mj-lt"/>
              </a:rPr>
              <a:t> cho thấy </a:t>
            </a:r>
            <a:r>
              <a:rPr lang="en-US" dirty="0" err="1">
                <a:latin typeface="+mj-lt"/>
              </a:rPr>
              <a:t>tần</a:t>
            </a:r>
            <a:r>
              <a:rPr lang="en-US" dirty="0">
                <a:latin typeface="+mj-lt"/>
              </a:rPr>
              <a:t> </a:t>
            </a:r>
            <a:r>
              <a:rPr lang="en-US" dirty="0" err="1">
                <a:latin typeface="+mj-lt"/>
              </a:rPr>
              <a:t>suất</a:t>
            </a:r>
            <a:r>
              <a:rPr lang="en-US" dirty="0">
                <a:latin typeface="+mj-lt"/>
              </a:rPr>
              <a:t> </a:t>
            </a:r>
            <a:r>
              <a:rPr lang="en-US" dirty="0" err="1">
                <a:latin typeface="+mj-lt"/>
              </a:rPr>
              <a:t>xuất</a:t>
            </a:r>
            <a:r>
              <a:rPr lang="en-US" dirty="0">
                <a:latin typeface="+mj-lt"/>
              </a:rPr>
              <a:t> </a:t>
            </a:r>
            <a:r>
              <a:rPr lang="en-US" dirty="0" err="1">
                <a:latin typeface="+mj-lt"/>
              </a:rPr>
              <a:t>hiện</a:t>
            </a:r>
            <a:r>
              <a:rPr lang="en-US" dirty="0">
                <a:latin typeface="+mj-lt"/>
              </a:rPr>
              <a:t> </a:t>
            </a:r>
            <a:r>
              <a:rPr lang="en-US" dirty="0" err="1">
                <a:latin typeface="+mj-lt"/>
              </a:rPr>
              <a:t>của</a:t>
            </a:r>
            <a:r>
              <a:rPr lang="en-US" dirty="0">
                <a:latin typeface="+mj-lt"/>
              </a:rPr>
              <a:t> </a:t>
            </a:r>
            <a:r>
              <a:rPr lang="en-US" dirty="0" err="1">
                <a:latin typeface="+mj-lt"/>
              </a:rPr>
              <a:t>dữ</a:t>
            </a:r>
            <a:r>
              <a:rPr lang="en-US" dirty="0">
                <a:latin typeface="+mj-lt"/>
              </a:rPr>
              <a:t> </a:t>
            </a:r>
            <a:r>
              <a:rPr lang="en-US" dirty="0" err="1">
                <a:latin typeface="+mj-lt"/>
              </a:rPr>
              <a:t>liệu</a:t>
            </a:r>
            <a:r>
              <a:rPr lang="en-US" dirty="0">
                <a:latin typeface="+mj-lt"/>
              </a:rPr>
              <a:t>.</a:t>
            </a:r>
          </a:p>
          <a:p>
            <a:pPr marL="0" indent="0">
              <a:buNone/>
            </a:pPr>
            <a:r>
              <a:rPr lang="en-US" dirty="0">
                <a:latin typeface="+mj-lt"/>
              </a:rPr>
              <a:t>			</a:t>
            </a:r>
          </a:p>
        </p:txBody>
      </p:sp>
      <p:pic>
        <p:nvPicPr>
          <p:cNvPr id="12" name="Content Placeholder 11">
            <a:extLst>
              <a:ext uri="{FF2B5EF4-FFF2-40B4-BE49-F238E27FC236}">
                <a16:creationId xmlns:a16="http://schemas.microsoft.com/office/drawing/2014/main" id="{5786D068-5174-19E4-9D1B-D20BC2E33C4E}"/>
              </a:ext>
            </a:extLst>
          </p:cNvPr>
          <p:cNvPicPr>
            <a:picLocks noGrp="1" noChangeAspect="1"/>
          </p:cNvPicPr>
          <p:nvPr>
            <p:ph sz="half" idx="15"/>
          </p:nvPr>
        </p:nvPicPr>
        <p:blipFill>
          <a:blip r:embed="rId3"/>
          <a:stretch>
            <a:fillRect/>
          </a:stretch>
        </p:blipFill>
        <p:spPr>
          <a:xfrm>
            <a:off x="4935682" y="1817688"/>
            <a:ext cx="6089073" cy="4297362"/>
          </a:xfrm>
        </p:spPr>
      </p:pic>
    </p:spTree>
    <p:extLst>
      <p:ext uri="{BB962C8B-B14F-4D97-AF65-F5344CB8AC3E}">
        <p14:creationId xmlns:p14="http://schemas.microsoft.com/office/powerpoint/2010/main" val="72960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D9491-63CE-8583-EC4E-215E8B77E7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B0737-7DCD-B56E-4552-6D7FD3FB297D}"/>
              </a:ext>
            </a:extLst>
          </p:cNvPr>
          <p:cNvSpPr>
            <a:spLocks noGrp="1"/>
          </p:cNvSpPr>
          <p:nvPr>
            <p:ph type="title"/>
          </p:nvPr>
        </p:nvSpPr>
        <p:spPr>
          <a:xfrm>
            <a:off x="838200" y="365125"/>
            <a:ext cx="10515600" cy="1325563"/>
          </a:xfrm>
        </p:spPr>
        <p:txBody>
          <a:bodyPr anchor="ctr">
            <a:normAutofit/>
          </a:bodyPr>
          <a:lstStyle/>
          <a:p>
            <a:r>
              <a:rPr lang="en-US" dirty="0" err="1"/>
              <a:t>Trực</a:t>
            </a:r>
            <a:r>
              <a:rPr lang="en-US" dirty="0"/>
              <a:t> </a:t>
            </a:r>
            <a:r>
              <a:rPr lang="en-US" dirty="0" err="1"/>
              <a:t>quan</a:t>
            </a:r>
            <a:r>
              <a:rPr lang="en-US" dirty="0"/>
              <a:t> </a:t>
            </a:r>
            <a:r>
              <a:rPr lang="en-US" dirty="0" err="1"/>
              <a:t>hoá</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6344DE8B-7955-213E-4435-7B8DF7330E7E}"/>
              </a:ext>
            </a:extLst>
          </p:cNvPr>
          <p:cNvSpPr>
            <a:spLocks noGrp="1"/>
          </p:cNvSpPr>
          <p:nvPr>
            <p:ph sz="half" idx="1"/>
          </p:nvPr>
        </p:nvSpPr>
        <p:spPr>
          <a:xfrm>
            <a:off x="838201" y="1825625"/>
            <a:ext cx="3245426" cy="4297680"/>
          </a:xfrm>
        </p:spPr>
        <p:txBody>
          <a:bodyPr>
            <a:normAutofit/>
          </a:bodyPr>
          <a:lstStyle/>
          <a:p>
            <a:r>
              <a:rPr lang="en-US" dirty="0">
                <a:latin typeface="+mj-lt"/>
              </a:rPr>
              <a:t>Histogram- </a:t>
            </a:r>
            <a:r>
              <a:rPr lang="en-US" dirty="0" err="1">
                <a:latin typeface="+mj-lt"/>
              </a:rPr>
              <a:t>Phân</a:t>
            </a:r>
            <a:r>
              <a:rPr lang="en-US" dirty="0">
                <a:latin typeface="+mj-lt"/>
              </a:rPr>
              <a:t> </a:t>
            </a:r>
            <a:r>
              <a:rPr lang="en-US" dirty="0" err="1">
                <a:latin typeface="+mj-lt"/>
              </a:rPr>
              <a:t>bố</a:t>
            </a:r>
            <a:r>
              <a:rPr lang="en-US" dirty="0">
                <a:latin typeface="+mj-lt"/>
              </a:rPr>
              <a:t> </a:t>
            </a:r>
            <a:r>
              <a:rPr lang="en-US" dirty="0" err="1">
                <a:latin typeface="+mj-lt"/>
              </a:rPr>
              <a:t>dữ</a:t>
            </a:r>
            <a:r>
              <a:rPr lang="en-US" dirty="0">
                <a:latin typeface="+mj-lt"/>
              </a:rPr>
              <a:t> </a:t>
            </a:r>
            <a:r>
              <a:rPr lang="en-US" dirty="0" err="1">
                <a:latin typeface="+mj-lt"/>
              </a:rPr>
              <a:t>liệu</a:t>
            </a:r>
            <a:r>
              <a:rPr lang="en-US" dirty="0">
                <a:latin typeface="+mj-lt"/>
              </a:rPr>
              <a:t> </a:t>
            </a:r>
          </a:p>
          <a:p>
            <a:pPr marL="0" lvl="1" indent="0" algn="just">
              <a:buNone/>
            </a:pPr>
            <a:r>
              <a:rPr lang="en-US" dirty="0">
                <a:latin typeface="+mj-lt"/>
              </a:rPr>
              <a:t>     </a:t>
            </a:r>
            <a:r>
              <a:rPr lang="vi-VN" dirty="0">
                <a:latin typeface="+mj-lt"/>
              </a:rPr>
              <a:t>Biểu đồ histogram cho thấy phân bố biến như số bước đi. Phần lớn các biến có dạng phân phối gần chuẩn, chỉ hơi lệch nhẹ về một phía. Điều này thể hiện dữ liệu không quá nhiễu và không có sự chênh lệch bất thường</a:t>
            </a:r>
            <a:r>
              <a:rPr lang="en-US" dirty="0">
                <a:latin typeface="+mj-lt"/>
              </a:rPr>
              <a:t>	</a:t>
            </a:r>
          </a:p>
          <a:p>
            <a:pPr marL="0" indent="0">
              <a:buNone/>
            </a:pPr>
            <a:r>
              <a:rPr lang="en-US" dirty="0">
                <a:latin typeface="+mj-lt"/>
              </a:rPr>
              <a:t>			</a:t>
            </a:r>
          </a:p>
        </p:txBody>
      </p:sp>
      <p:pic>
        <p:nvPicPr>
          <p:cNvPr id="6" name="Content Placeholder 5">
            <a:extLst>
              <a:ext uri="{FF2B5EF4-FFF2-40B4-BE49-F238E27FC236}">
                <a16:creationId xmlns:a16="http://schemas.microsoft.com/office/drawing/2014/main" id="{55B14FDB-7CC4-C390-1BF9-4D1C8885E4ED}"/>
              </a:ext>
            </a:extLst>
          </p:cNvPr>
          <p:cNvPicPr>
            <a:picLocks noGrp="1" noChangeAspect="1"/>
          </p:cNvPicPr>
          <p:nvPr>
            <p:ph sz="half" idx="15"/>
          </p:nvPr>
        </p:nvPicPr>
        <p:blipFill>
          <a:blip r:embed="rId3"/>
          <a:stretch>
            <a:fillRect/>
          </a:stretch>
        </p:blipFill>
        <p:spPr>
          <a:xfrm>
            <a:off x="4661820" y="1880955"/>
            <a:ext cx="6698156" cy="4169601"/>
          </a:xfrm>
          <a:noFill/>
        </p:spPr>
      </p:pic>
    </p:spTree>
    <p:extLst>
      <p:ext uri="{BB962C8B-B14F-4D97-AF65-F5344CB8AC3E}">
        <p14:creationId xmlns:p14="http://schemas.microsoft.com/office/powerpoint/2010/main" val="2302208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EAFD2-086F-2070-6481-9D87979CB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22A7C3-77B1-557C-EB0B-25C492BC088E}"/>
              </a:ext>
            </a:extLst>
          </p:cNvPr>
          <p:cNvSpPr>
            <a:spLocks noGrp="1"/>
          </p:cNvSpPr>
          <p:nvPr>
            <p:ph type="title"/>
          </p:nvPr>
        </p:nvSpPr>
        <p:spPr>
          <a:xfrm>
            <a:off x="838200" y="365125"/>
            <a:ext cx="10515600" cy="1325563"/>
          </a:xfrm>
        </p:spPr>
        <p:txBody>
          <a:bodyPr anchor="ctr">
            <a:normAutofit/>
          </a:bodyPr>
          <a:lstStyle/>
          <a:p>
            <a:r>
              <a:rPr lang="en-US" dirty="0" err="1"/>
              <a:t>Trực</a:t>
            </a:r>
            <a:r>
              <a:rPr lang="en-US" dirty="0"/>
              <a:t> </a:t>
            </a:r>
            <a:r>
              <a:rPr lang="en-US" dirty="0" err="1"/>
              <a:t>quan</a:t>
            </a:r>
            <a:r>
              <a:rPr lang="en-US" dirty="0"/>
              <a:t> </a:t>
            </a:r>
            <a:r>
              <a:rPr lang="en-US" dirty="0" err="1"/>
              <a:t>hoá</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79D0DEA2-983E-DF7F-1AAA-70258E69D94C}"/>
              </a:ext>
            </a:extLst>
          </p:cNvPr>
          <p:cNvSpPr>
            <a:spLocks noGrp="1"/>
          </p:cNvSpPr>
          <p:nvPr>
            <p:ph sz="half" idx="1"/>
          </p:nvPr>
        </p:nvSpPr>
        <p:spPr>
          <a:xfrm>
            <a:off x="838201" y="1825625"/>
            <a:ext cx="3245426" cy="4297680"/>
          </a:xfrm>
        </p:spPr>
        <p:txBody>
          <a:bodyPr>
            <a:normAutofit/>
          </a:bodyPr>
          <a:lstStyle/>
          <a:p>
            <a:pPr marL="285750" indent="-285750" algn="just"/>
            <a:r>
              <a:rPr lang="en-US" dirty="0" err="1">
                <a:latin typeface="+mj-lt"/>
              </a:rPr>
              <a:t>Pairplot</a:t>
            </a:r>
            <a:r>
              <a:rPr lang="en-US" dirty="0">
                <a:latin typeface="+mj-lt"/>
              </a:rPr>
              <a:t> - Quan </a:t>
            </a:r>
            <a:r>
              <a:rPr lang="en-US" dirty="0" err="1">
                <a:latin typeface="+mj-lt"/>
              </a:rPr>
              <a:t>hệ</a:t>
            </a:r>
            <a:r>
              <a:rPr lang="en-US" dirty="0">
                <a:latin typeface="+mj-lt"/>
              </a:rPr>
              <a:t> </a:t>
            </a:r>
            <a:r>
              <a:rPr lang="en-US" dirty="0" err="1">
                <a:latin typeface="+mj-lt"/>
              </a:rPr>
              <a:t>giữa</a:t>
            </a:r>
            <a:r>
              <a:rPr lang="en-US" dirty="0">
                <a:latin typeface="+mj-lt"/>
              </a:rPr>
              <a:t> </a:t>
            </a:r>
            <a:r>
              <a:rPr lang="en-US" dirty="0" err="1">
                <a:latin typeface="+mj-lt"/>
              </a:rPr>
              <a:t>các</a:t>
            </a:r>
            <a:r>
              <a:rPr lang="en-US" dirty="0">
                <a:latin typeface="+mj-lt"/>
              </a:rPr>
              <a:t> </a:t>
            </a:r>
            <a:r>
              <a:rPr lang="en-US" dirty="0" err="1">
                <a:latin typeface="+mj-lt"/>
              </a:rPr>
              <a:t>biến</a:t>
            </a:r>
            <a:r>
              <a:rPr lang="en-US" dirty="0">
                <a:latin typeface="+mj-lt"/>
              </a:rPr>
              <a:t> + </a:t>
            </a:r>
            <a:r>
              <a:rPr lang="en-US" dirty="0" err="1">
                <a:latin typeface="+mj-lt"/>
              </a:rPr>
              <a:t>phân</a:t>
            </a:r>
            <a:r>
              <a:rPr lang="en-US" dirty="0">
                <a:latin typeface="+mj-lt"/>
              </a:rPr>
              <a:t> </a:t>
            </a:r>
            <a:r>
              <a:rPr lang="en-US" dirty="0" err="1">
                <a:latin typeface="+mj-lt"/>
              </a:rPr>
              <a:t>nhóm</a:t>
            </a:r>
            <a:endParaRPr lang="en-US" dirty="0">
              <a:latin typeface="+mj-lt"/>
            </a:endParaRPr>
          </a:p>
          <a:p>
            <a:pPr marL="0" indent="0" algn="just">
              <a:buNone/>
            </a:pPr>
            <a:r>
              <a:rPr lang="en-US" dirty="0">
                <a:latin typeface="+mj-lt"/>
              </a:rPr>
              <a:t>     </a:t>
            </a:r>
            <a:r>
              <a:rPr lang="en-US" dirty="0" err="1">
                <a:latin typeface="+mj-lt"/>
              </a:rPr>
              <a:t>Biểu</a:t>
            </a:r>
            <a:r>
              <a:rPr lang="en-US" dirty="0">
                <a:latin typeface="+mj-lt"/>
              </a:rPr>
              <a:t> </a:t>
            </a:r>
            <a:r>
              <a:rPr lang="en-US" dirty="0" err="1">
                <a:latin typeface="+mj-lt"/>
              </a:rPr>
              <a:t>đồ</a:t>
            </a:r>
            <a:r>
              <a:rPr lang="en-US" dirty="0">
                <a:latin typeface="+mj-lt"/>
              </a:rPr>
              <a:t> </a:t>
            </a:r>
            <a:r>
              <a:rPr lang="en-US" dirty="0" err="1">
                <a:latin typeface="+mj-lt"/>
              </a:rPr>
              <a:t>pairplot</a:t>
            </a:r>
            <a:r>
              <a:rPr lang="en-US" dirty="0">
                <a:latin typeface="+mj-lt"/>
              </a:rPr>
              <a:t> </a:t>
            </a:r>
            <a:r>
              <a:rPr lang="en-US" dirty="0" err="1">
                <a:latin typeface="+mj-lt"/>
              </a:rPr>
              <a:t>cho</a:t>
            </a:r>
            <a:r>
              <a:rPr lang="en-US" dirty="0">
                <a:latin typeface="+mj-lt"/>
              </a:rPr>
              <a:t> </a:t>
            </a:r>
            <a:r>
              <a:rPr lang="en-US" dirty="0" err="1">
                <a:latin typeface="+mj-lt"/>
              </a:rPr>
              <a:t>phép</a:t>
            </a:r>
            <a:r>
              <a:rPr lang="en-US" dirty="0">
                <a:latin typeface="+mj-lt"/>
              </a:rPr>
              <a:t> </a:t>
            </a:r>
            <a:r>
              <a:rPr lang="en-US" dirty="0" err="1">
                <a:latin typeface="+mj-lt"/>
              </a:rPr>
              <a:t>quan</a:t>
            </a:r>
            <a:r>
              <a:rPr lang="en-US" dirty="0">
                <a:latin typeface="+mj-lt"/>
              </a:rPr>
              <a:t> </a:t>
            </a:r>
            <a:r>
              <a:rPr lang="en-US" dirty="0" err="1">
                <a:latin typeface="+mj-lt"/>
              </a:rPr>
              <a:t>sát</a:t>
            </a:r>
            <a:r>
              <a:rPr lang="en-US" dirty="0">
                <a:latin typeface="+mj-lt"/>
              </a:rPr>
              <a:t> </a:t>
            </a:r>
            <a:r>
              <a:rPr lang="en-US" dirty="0" err="1">
                <a:latin typeface="+mj-lt"/>
              </a:rPr>
              <a:t>mối</a:t>
            </a:r>
            <a:r>
              <a:rPr lang="en-US" dirty="0">
                <a:latin typeface="+mj-lt"/>
              </a:rPr>
              <a:t> </a:t>
            </a:r>
            <a:r>
              <a:rPr lang="en-US" dirty="0" err="1">
                <a:latin typeface="+mj-lt"/>
              </a:rPr>
              <a:t>quan</a:t>
            </a:r>
            <a:r>
              <a:rPr lang="en-US" dirty="0">
                <a:latin typeface="+mj-lt"/>
              </a:rPr>
              <a:t> </a:t>
            </a:r>
            <a:r>
              <a:rPr lang="en-US" dirty="0" err="1">
                <a:latin typeface="+mj-lt"/>
              </a:rPr>
              <a:t>hệ</a:t>
            </a:r>
            <a:r>
              <a:rPr lang="en-US" dirty="0">
                <a:latin typeface="+mj-lt"/>
              </a:rPr>
              <a:t> </a:t>
            </a:r>
            <a:r>
              <a:rPr lang="en-US" dirty="0" err="1">
                <a:latin typeface="+mj-lt"/>
              </a:rPr>
              <a:t>giữa</a:t>
            </a:r>
            <a:r>
              <a:rPr lang="en-US" dirty="0">
                <a:latin typeface="+mj-lt"/>
              </a:rPr>
              <a:t> </a:t>
            </a:r>
            <a:r>
              <a:rPr lang="en-US" dirty="0" err="1">
                <a:latin typeface="+mj-lt"/>
              </a:rPr>
              <a:t>từng</a:t>
            </a:r>
            <a:r>
              <a:rPr lang="en-US" dirty="0">
                <a:latin typeface="+mj-lt"/>
              </a:rPr>
              <a:t> </a:t>
            </a:r>
            <a:r>
              <a:rPr lang="en-US" dirty="0" err="1">
                <a:latin typeface="+mj-lt"/>
              </a:rPr>
              <a:t>cặp</a:t>
            </a:r>
            <a:r>
              <a:rPr lang="en-US" dirty="0">
                <a:latin typeface="+mj-lt"/>
              </a:rPr>
              <a:t> </a:t>
            </a:r>
            <a:r>
              <a:rPr lang="en-US" dirty="0" err="1">
                <a:latin typeface="+mj-lt"/>
              </a:rPr>
              <a:t>biến</a:t>
            </a:r>
            <a:r>
              <a:rPr lang="en-US" dirty="0">
                <a:latin typeface="+mj-lt"/>
              </a:rPr>
              <a:t> </a:t>
            </a:r>
            <a:r>
              <a:rPr lang="en-US" dirty="0" err="1">
                <a:latin typeface="+mj-lt"/>
              </a:rPr>
              <a:t>và</a:t>
            </a:r>
            <a:r>
              <a:rPr lang="en-US" dirty="0">
                <a:latin typeface="+mj-lt"/>
              </a:rPr>
              <a:t> </a:t>
            </a:r>
            <a:r>
              <a:rPr lang="en-US" dirty="0" err="1">
                <a:latin typeface="+mj-lt"/>
              </a:rPr>
              <a:t>sự</a:t>
            </a:r>
            <a:r>
              <a:rPr lang="en-US" dirty="0">
                <a:latin typeface="+mj-lt"/>
              </a:rPr>
              <a:t> </a:t>
            </a:r>
            <a:r>
              <a:rPr lang="en-US" dirty="0" err="1">
                <a:latin typeface="+mj-lt"/>
              </a:rPr>
              <a:t>phân</a:t>
            </a:r>
            <a:r>
              <a:rPr lang="en-US" dirty="0">
                <a:latin typeface="+mj-lt"/>
              </a:rPr>
              <a:t> </a:t>
            </a:r>
            <a:r>
              <a:rPr lang="en-US" dirty="0" err="1">
                <a:latin typeface="+mj-lt"/>
              </a:rPr>
              <a:t>tách</a:t>
            </a:r>
            <a:r>
              <a:rPr lang="en-US" dirty="0">
                <a:latin typeface="+mj-lt"/>
              </a:rPr>
              <a:t> </a:t>
            </a:r>
            <a:r>
              <a:rPr lang="en-US" dirty="0" err="1">
                <a:latin typeface="+mj-lt"/>
              </a:rPr>
              <a:t>giữa</a:t>
            </a:r>
            <a:r>
              <a:rPr lang="en-US" dirty="0">
                <a:latin typeface="+mj-lt"/>
              </a:rPr>
              <a:t> </a:t>
            </a:r>
            <a:r>
              <a:rPr lang="en-US" dirty="0" err="1">
                <a:latin typeface="+mj-lt"/>
              </a:rPr>
              <a:t>hai</a:t>
            </a:r>
            <a:r>
              <a:rPr lang="en-US" dirty="0">
                <a:latin typeface="+mj-lt"/>
              </a:rPr>
              <a:t> </a:t>
            </a:r>
            <a:r>
              <a:rPr lang="en-US" dirty="0" err="1">
                <a:latin typeface="+mj-lt"/>
              </a:rPr>
              <a:t>nhóm</a:t>
            </a:r>
            <a:r>
              <a:rPr lang="en-US" dirty="0">
                <a:latin typeface="+mj-lt"/>
              </a:rPr>
              <a:t> healthy </a:t>
            </a:r>
            <a:r>
              <a:rPr lang="en-US" dirty="0" err="1">
                <a:latin typeface="+mj-lt"/>
              </a:rPr>
              <a:t>và</a:t>
            </a:r>
            <a:r>
              <a:rPr lang="en-US" dirty="0">
                <a:latin typeface="+mj-lt"/>
              </a:rPr>
              <a:t> non-healthy. </a:t>
            </a:r>
            <a:r>
              <a:rPr lang="vi-VN" dirty="0">
                <a:latin typeface="+mj-lt"/>
              </a:rPr>
              <a:t>Việc các cụm điểm được phân tách tương đối rõ giúp mô hình phân loại hoạt động tốt hơn, vì ranh giới giữa hai lớp tương đối dễ học.</a:t>
            </a:r>
            <a:endParaRPr lang="en-US" dirty="0">
              <a:latin typeface="+mj-lt"/>
            </a:endParaRPr>
          </a:p>
          <a:p>
            <a:pPr marL="0" indent="0" algn="just">
              <a:buNone/>
            </a:pPr>
            <a:r>
              <a:rPr lang="en-US" dirty="0">
                <a:latin typeface="+mj-lt"/>
              </a:rPr>
              <a:t>			</a:t>
            </a:r>
          </a:p>
        </p:txBody>
      </p:sp>
      <p:pic>
        <p:nvPicPr>
          <p:cNvPr id="10" name="Content Placeholder 9">
            <a:extLst>
              <a:ext uri="{FF2B5EF4-FFF2-40B4-BE49-F238E27FC236}">
                <a16:creationId xmlns:a16="http://schemas.microsoft.com/office/drawing/2014/main" id="{7D87B1E2-48BD-DC79-7F72-BBA8CCFC556E}"/>
              </a:ext>
            </a:extLst>
          </p:cNvPr>
          <p:cNvPicPr>
            <a:picLocks noGrp="1" noChangeAspect="1"/>
          </p:cNvPicPr>
          <p:nvPr>
            <p:ph sz="half" idx="15"/>
          </p:nvPr>
        </p:nvPicPr>
        <p:blipFill>
          <a:blip r:embed="rId3"/>
          <a:stretch>
            <a:fillRect/>
          </a:stretch>
        </p:blipFill>
        <p:spPr>
          <a:xfrm>
            <a:off x="4662488" y="1974273"/>
            <a:ext cx="6697662" cy="3376098"/>
          </a:xfrm>
        </p:spPr>
      </p:pic>
    </p:spTree>
    <p:extLst>
      <p:ext uri="{BB962C8B-B14F-4D97-AF65-F5344CB8AC3E}">
        <p14:creationId xmlns:p14="http://schemas.microsoft.com/office/powerpoint/2010/main" val="1377220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0736B-23FF-8F91-D8CE-D6290F0BF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B0DA3B-4937-E902-F8E3-562E04B7AE51}"/>
              </a:ext>
            </a:extLst>
          </p:cNvPr>
          <p:cNvSpPr>
            <a:spLocks noGrp="1"/>
          </p:cNvSpPr>
          <p:nvPr>
            <p:ph type="title"/>
          </p:nvPr>
        </p:nvSpPr>
        <p:spPr>
          <a:xfrm>
            <a:off x="838200" y="365125"/>
            <a:ext cx="10515600" cy="1325563"/>
          </a:xfrm>
        </p:spPr>
        <p:txBody>
          <a:bodyPr anchor="ctr">
            <a:normAutofit/>
          </a:bodyPr>
          <a:lstStyle/>
          <a:p>
            <a:r>
              <a:rPr lang="en-US" dirty="0" err="1"/>
              <a:t>Trực</a:t>
            </a:r>
            <a:r>
              <a:rPr lang="en-US" dirty="0"/>
              <a:t> </a:t>
            </a:r>
            <a:r>
              <a:rPr lang="en-US" dirty="0" err="1"/>
              <a:t>quan</a:t>
            </a:r>
            <a:r>
              <a:rPr lang="en-US" dirty="0"/>
              <a:t> </a:t>
            </a:r>
            <a:r>
              <a:rPr lang="en-US" dirty="0" err="1"/>
              <a:t>hoá</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EBDC624C-78B9-4B40-CC40-BF485B8DBA61}"/>
              </a:ext>
            </a:extLst>
          </p:cNvPr>
          <p:cNvSpPr>
            <a:spLocks noGrp="1"/>
          </p:cNvSpPr>
          <p:nvPr>
            <p:ph sz="half" idx="1"/>
          </p:nvPr>
        </p:nvSpPr>
        <p:spPr>
          <a:xfrm>
            <a:off x="838201" y="1825625"/>
            <a:ext cx="3245426" cy="4297680"/>
          </a:xfrm>
        </p:spPr>
        <p:txBody>
          <a:bodyPr>
            <a:normAutofit/>
          </a:bodyPr>
          <a:lstStyle/>
          <a:p>
            <a:r>
              <a:rPr lang="en-US" dirty="0">
                <a:latin typeface="+mj-lt"/>
              </a:rPr>
              <a:t>Boxplot-</a:t>
            </a:r>
            <a:r>
              <a:rPr lang="en-US" dirty="0" err="1">
                <a:latin typeface="+mj-lt"/>
              </a:rPr>
              <a:t>Mức</a:t>
            </a:r>
            <a:r>
              <a:rPr lang="en-US" dirty="0">
                <a:latin typeface="+mj-lt"/>
              </a:rPr>
              <a:t> </a:t>
            </a:r>
            <a:r>
              <a:rPr lang="en-US" dirty="0" err="1">
                <a:latin typeface="+mj-lt"/>
              </a:rPr>
              <a:t>độ</a:t>
            </a:r>
            <a:r>
              <a:rPr lang="en-US" dirty="0">
                <a:latin typeface="+mj-lt"/>
              </a:rPr>
              <a:t> </a:t>
            </a:r>
            <a:r>
              <a:rPr lang="en-US" dirty="0" err="1">
                <a:latin typeface="+mj-lt"/>
              </a:rPr>
              <a:t>phân</a:t>
            </a:r>
            <a:r>
              <a:rPr lang="en-US" dirty="0">
                <a:latin typeface="+mj-lt"/>
              </a:rPr>
              <a:t> </a:t>
            </a:r>
            <a:r>
              <a:rPr lang="en-US" dirty="0" err="1">
                <a:latin typeface="+mj-lt"/>
              </a:rPr>
              <a:t>tán</a:t>
            </a:r>
            <a:r>
              <a:rPr lang="en-US" dirty="0">
                <a:latin typeface="+mj-lt"/>
              </a:rPr>
              <a:t> </a:t>
            </a:r>
          </a:p>
          <a:p>
            <a:pPr marL="0" indent="0" algn="just">
              <a:buNone/>
            </a:pPr>
            <a:r>
              <a:rPr lang="en-US" dirty="0">
                <a:latin typeface="+mj-lt"/>
              </a:rPr>
              <a:t>    Bi</a:t>
            </a:r>
            <a:r>
              <a:rPr lang="vi-VN" dirty="0">
                <a:latin typeface="+mj-lt"/>
              </a:rPr>
              <a:t>ểu đồ boxplot mô tả mức độ phân tán của dữ liệu theo từng đặc trưng</a:t>
            </a:r>
            <a:r>
              <a:rPr lang="en-US" dirty="0">
                <a:latin typeface="+mj-lt"/>
              </a:rPr>
              <a:t>, </a:t>
            </a:r>
            <a:r>
              <a:rPr lang="en-US" dirty="0" err="1">
                <a:latin typeface="+mj-lt"/>
              </a:rPr>
              <a:t>phần</a:t>
            </a:r>
            <a:r>
              <a:rPr lang="en-US" dirty="0">
                <a:latin typeface="+mj-lt"/>
              </a:rPr>
              <a:t> </a:t>
            </a:r>
            <a:r>
              <a:rPr lang="en-US" dirty="0" err="1">
                <a:latin typeface="+mj-lt"/>
              </a:rPr>
              <a:t>lớn</a:t>
            </a:r>
            <a:r>
              <a:rPr lang="en-US" dirty="0">
                <a:latin typeface="+mj-lt"/>
              </a:rPr>
              <a:t> </a:t>
            </a:r>
            <a:r>
              <a:rPr lang="en-US" dirty="0" err="1">
                <a:latin typeface="+mj-lt"/>
              </a:rPr>
              <a:t>các</a:t>
            </a:r>
            <a:r>
              <a:rPr lang="en-US" dirty="0">
                <a:latin typeface="+mj-lt"/>
              </a:rPr>
              <a:t> </a:t>
            </a:r>
            <a:r>
              <a:rPr lang="en-US" dirty="0" err="1">
                <a:latin typeface="+mj-lt"/>
              </a:rPr>
              <a:t>biến</a:t>
            </a:r>
            <a:r>
              <a:rPr lang="en-US" dirty="0">
                <a:latin typeface="+mj-lt"/>
              </a:rPr>
              <a:t> </a:t>
            </a:r>
            <a:r>
              <a:rPr lang="en-US" dirty="0" err="1">
                <a:latin typeface="+mj-lt"/>
              </a:rPr>
              <a:t>có</a:t>
            </a:r>
            <a:r>
              <a:rPr lang="en-US" dirty="0">
                <a:latin typeface="+mj-lt"/>
              </a:rPr>
              <a:t> </a:t>
            </a:r>
            <a:r>
              <a:rPr lang="en-US" dirty="0" err="1">
                <a:latin typeface="+mj-lt"/>
              </a:rPr>
              <a:t>phân</a:t>
            </a:r>
            <a:r>
              <a:rPr lang="en-US" dirty="0">
                <a:latin typeface="+mj-lt"/>
              </a:rPr>
              <a:t> </a:t>
            </a:r>
            <a:r>
              <a:rPr lang="en-US" dirty="0" err="1">
                <a:latin typeface="+mj-lt"/>
              </a:rPr>
              <a:t>bố</a:t>
            </a:r>
            <a:r>
              <a:rPr lang="en-US" dirty="0">
                <a:latin typeface="+mj-lt"/>
              </a:rPr>
              <a:t> </a:t>
            </a:r>
            <a:r>
              <a:rPr lang="en-US" dirty="0" err="1">
                <a:latin typeface="+mj-lt"/>
              </a:rPr>
              <a:t>ổn</a:t>
            </a:r>
            <a:r>
              <a:rPr lang="en-US" dirty="0">
                <a:latin typeface="+mj-lt"/>
              </a:rPr>
              <a:t> </a:t>
            </a:r>
            <a:r>
              <a:rPr lang="en-US" dirty="0" err="1">
                <a:latin typeface="+mj-lt"/>
              </a:rPr>
              <a:t>định</a:t>
            </a:r>
            <a:r>
              <a:rPr lang="en-US" dirty="0">
                <a:latin typeface="+mj-lt"/>
              </a:rPr>
              <a:t>, </a:t>
            </a:r>
            <a:r>
              <a:rPr lang="en-US" dirty="0" err="1">
                <a:latin typeface="+mj-lt"/>
              </a:rPr>
              <a:t>chỉ</a:t>
            </a:r>
            <a:r>
              <a:rPr lang="en-US" dirty="0">
                <a:latin typeface="+mj-lt"/>
              </a:rPr>
              <a:t> </a:t>
            </a:r>
            <a:r>
              <a:rPr lang="en-US" dirty="0" err="1">
                <a:latin typeface="+mj-lt"/>
              </a:rPr>
              <a:t>xuất</a:t>
            </a:r>
            <a:r>
              <a:rPr lang="en-US" dirty="0">
                <a:latin typeface="+mj-lt"/>
              </a:rPr>
              <a:t> </a:t>
            </a:r>
            <a:r>
              <a:rPr lang="en-US" dirty="0" err="1">
                <a:latin typeface="+mj-lt"/>
              </a:rPr>
              <a:t>hiện</a:t>
            </a:r>
            <a:r>
              <a:rPr lang="en-US" dirty="0">
                <a:latin typeface="+mj-lt"/>
              </a:rPr>
              <a:t> </a:t>
            </a:r>
            <a:r>
              <a:rPr lang="en-US" dirty="0" err="1">
                <a:latin typeface="+mj-lt"/>
              </a:rPr>
              <a:t>một</a:t>
            </a:r>
            <a:r>
              <a:rPr lang="en-US" dirty="0">
                <a:latin typeface="+mj-lt"/>
              </a:rPr>
              <a:t> </a:t>
            </a:r>
            <a:r>
              <a:rPr lang="en-US" dirty="0" err="1">
                <a:latin typeface="+mj-lt"/>
              </a:rPr>
              <a:t>vài</a:t>
            </a:r>
            <a:r>
              <a:rPr lang="en-US" dirty="0">
                <a:latin typeface="+mj-lt"/>
              </a:rPr>
              <a:t> </a:t>
            </a:r>
            <a:r>
              <a:rPr lang="en-US" dirty="0" err="1">
                <a:latin typeface="+mj-lt"/>
              </a:rPr>
              <a:t>điểm</a:t>
            </a:r>
            <a:r>
              <a:rPr lang="en-US" dirty="0">
                <a:latin typeface="+mj-lt"/>
              </a:rPr>
              <a:t> </a:t>
            </a:r>
            <a:r>
              <a:rPr lang="en-US" dirty="0" err="1">
                <a:latin typeface="+mj-lt"/>
              </a:rPr>
              <a:t>ngoại</a:t>
            </a:r>
            <a:r>
              <a:rPr lang="en-US" dirty="0">
                <a:latin typeface="+mj-lt"/>
              </a:rPr>
              <a:t> lai (outlier)		</a:t>
            </a:r>
          </a:p>
          <a:p>
            <a:pPr marL="0" indent="0">
              <a:buNone/>
            </a:pPr>
            <a:r>
              <a:rPr lang="en-US" dirty="0">
                <a:latin typeface="+mj-lt"/>
              </a:rPr>
              <a:t>			</a:t>
            </a:r>
          </a:p>
        </p:txBody>
      </p:sp>
      <p:pic>
        <p:nvPicPr>
          <p:cNvPr id="8" name="Content Placeholder 7">
            <a:extLst>
              <a:ext uri="{FF2B5EF4-FFF2-40B4-BE49-F238E27FC236}">
                <a16:creationId xmlns:a16="http://schemas.microsoft.com/office/drawing/2014/main" id="{0D040147-17E8-B946-92FE-38C547EB5174}"/>
              </a:ext>
            </a:extLst>
          </p:cNvPr>
          <p:cNvPicPr>
            <a:picLocks noGrp="1" noChangeAspect="1"/>
          </p:cNvPicPr>
          <p:nvPr>
            <p:ph sz="half" idx="15"/>
          </p:nvPr>
        </p:nvPicPr>
        <p:blipFill>
          <a:blip r:embed="rId3"/>
          <a:stretch>
            <a:fillRect/>
          </a:stretch>
        </p:blipFill>
        <p:spPr>
          <a:xfrm>
            <a:off x="4998545" y="1817688"/>
            <a:ext cx="6025548" cy="4297362"/>
          </a:xfrm>
        </p:spPr>
      </p:pic>
    </p:spTree>
    <p:extLst>
      <p:ext uri="{BB962C8B-B14F-4D97-AF65-F5344CB8AC3E}">
        <p14:creationId xmlns:p14="http://schemas.microsoft.com/office/powerpoint/2010/main" val="2870709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4BEC0-71FD-38CF-F937-3F3AA0E69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D5EAB-5DF3-ECC8-1871-C76C5CDCF35E}"/>
              </a:ext>
            </a:extLst>
          </p:cNvPr>
          <p:cNvSpPr>
            <a:spLocks noGrp="1"/>
          </p:cNvSpPr>
          <p:nvPr>
            <p:ph type="title"/>
          </p:nvPr>
        </p:nvSpPr>
        <p:spPr>
          <a:xfrm>
            <a:off x="832024" y="230043"/>
            <a:ext cx="10515600" cy="1325563"/>
          </a:xfrm>
        </p:spPr>
        <p:txBody>
          <a:bodyPr anchor="ctr">
            <a:normAutofit/>
          </a:bodyPr>
          <a:lstStyle/>
          <a:p>
            <a:r>
              <a:rPr lang="en-US" dirty="0" err="1"/>
              <a:t>Trực</a:t>
            </a:r>
            <a:r>
              <a:rPr lang="en-US" dirty="0"/>
              <a:t> </a:t>
            </a:r>
            <a:r>
              <a:rPr lang="en-US" dirty="0" err="1"/>
              <a:t>quan</a:t>
            </a:r>
            <a:r>
              <a:rPr lang="en-US" dirty="0"/>
              <a:t> </a:t>
            </a:r>
            <a:r>
              <a:rPr lang="en-US" dirty="0" err="1"/>
              <a:t>hoá</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18B68109-B742-E975-EABE-867D685F3A3B}"/>
              </a:ext>
            </a:extLst>
          </p:cNvPr>
          <p:cNvSpPr>
            <a:spLocks noGrp="1"/>
          </p:cNvSpPr>
          <p:nvPr>
            <p:ph sz="half" idx="1"/>
          </p:nvPr>
        </p:nvSpPr>
        <p:spPr>
          <a:xfrm>
            <a:off x="844376" y="1280160"/>
            <a:ext cx="3245426" cy="4297680"/>
          </a:xfrm>
        </p:spPr>
        <p:txBody>
          <a:bodyPr>
            <a:noAutofit/>
          </a:bodyPr>
          <a:lstStyle/>
          <a:p>
            <a:pPr marL="285750" indent="-285750" algn="just"/>
            <a:r>
              <a:rPr lang="en-US" dirty="0">
                <a:latin typeface="+mj-lt"/>
              </a:rPr>
              <a:t>Heatmap</a:t>
            </a:r>
          </a:p>
          <a:p>
            <a:pPr marL="0" indent="0" algn="just">
              <a:buNone/>
            </a:pPr>
            <a:r>
              <a:rPr lang="vi-VN" dirty="0">
                <a:latin typeface="+mj-lt"/>
              </a:rPr>
              <a:t>Heatmap tương quan cho thấy mức độ “đi cùng nhau” giữa các biến số</a:t>
            </a:r>
            <a:r>
              <a:rPr lang="en-US" dirty="0">
                <a:latin typeface="+mj-lt"/>
              </a:rPr>
              <a:t> </a:t>
            </a:r>
            <a:r>
              <a:rPr lang="vi-VN" dirty="0">
                <a:latin typeface="+mj-lt"/>
              </a:rPr>
              <a:t>(corr ∈ [-1, 1]): gần +1 là cùng tăng/giảm mạnh, gần -1 là ngược</a:t>
            </a:r>
            <a:r>
              <a:rPr lang="en-US" dirty="0">
                <a:latin typeface="+mj-lt"/>
              </a:rPr>
              <a:t> </a:t>
            </a:r>
            <a:r>
              <a:rPr lang="vi-VN" dirty="0">
                <a:latin typeface="+mj-lt"/>
              </a:rPr>
              <a:t>chiều mạnh, gần 0 là ít liên hệ tuyến tính.</a:t>
            </a:r>
            <a:endParaRPr lang="en-US" dirty="0">
              <a:latin typeface="+mj-lt"/>
            </a:endParaRPr>
          </a:p>
          <a:p>
            <a:pPr marL="0" indent="0" algn="just">
              <a:buNone/>
            </a:pPr>
            <a:r>
              <a:rPr lang="vi-VN" dirty="0">
                <a:latin typeface="+mj-lt"/>
              </a:rPr>
              <a:t>Nó hữu ích để phát hiện các cặp feature tương quan quá cao (đa cộng</a:t>
            </a:r>
            <a:r>
              <a:rPr lang="en-US" dirty="0">
                <a:latin typeface="+mj-lt"/>
              </a:rPr>
              <a:t> </a:t>
            </a:r>
            <a:r>
              <a:rPr lang="vi-VN" dirty="0">
                <a:latin typeface="+mj-lt"/>
              </a:rPr>
              <a:t>tuyến) có thể cân nhắc bỏ bớt 1 biến hoặc dùng regularization (đặc</a:t>
            </a:r>
            <a:r>
              <a:rPr lang="en-US" dirty="0">
                <a:latin typeface="+mj-lt"/>
              </a:rPr>
              <a:t> </a:t>
            </a:r>
            <a:r>
              <a:rPr lang="vi-VN" dirty="0">
                <a:latin typeface="+mj-lt"/>
              </a:rPr>
              <a:t>biệt với mô hình tuyến tính). Heatmap chỉ để tham khảo, không nên</a:t>
            </a:r>
            <a:r>
              <a:rPr lang="en-US" dirty="0">
                <a:latin typeface="+mj-lt"/>
              </a:rPr>
              <a:t> </a:t>
            </a:r>
            <a:r>
              <a:rPr lang="vi-VN" dirty="0">
                <a:latin typeface="+mj-lt"/>
              </a:rPr>
              <a:t>chọn feature chỉ dựa vào correlation vì nó chủ yếu phản ánh</a:t>
            </a:r>
            <a:r>
              <a:rPr lang="en-US" dirty="0">
                <a:latin typeface="+mj-lt"/>
              </a:rPr>
              <a:t> </a:t>
            </a:r>
            <a:r>
              <a:rPr lang="vi-VN" dirty="0">
                <a:latin typeface="+mj-lt"/>
              </a:rPr>
              <a:t>feature–feature, không nói trực tiếp feature nào dự đoán target tốt.</a:t>
            </a:r>
            <a:r>
              <a:rPr lang="en-US" dirty="0">
                <a:latin typeface="+mj-lt"/>
              </a:rPr>
              <a:t>			</a:t>
            </a:r>
          </a:p>
        </p:txBody>
      </p:sp>
      <p:pic>
        <p:nvPicPr>
          <p:cNvPr id="8" name="Content Placeholder 7">
            <a:extLst>
              <a:ext uri="{FF2B5EF4-FFF2-40B4-BE49-F238E27FC236}">
                <a16:creationId xmlns:a16="http://schemas.microsoft.com/office/drawing/2014/main" id="{F0D5F218-CB24-714A-9135-7A9162916062}"/>
              </a:ext>
            </a:extLst>
          </p:cNvPr>
          <p:cNvPicPr>
            <a:picLocks noGrp="1" noChangeAspect="1"/>
          </p:cNvPicPr>
          <p:nvPr>
            <p:ph sz="half" idx="15"/>
          </p:nvPr>
        </p:nvPicPr>
        <p:blipFill>
          <a:blip r:embed="rId3"/>
          <a:stretch>
            <a:fillRect/>
          </a:stretch>
        </p:blipFill>
        <p:spPr>
          <a:xfrm>
            <a:off x="4956440" y="1817688"/>
            <a:ext cx="6109758" cy="4297362"/>
          </a:xfrm>
        </p:spPr>
      </p:pic>
    </p:spTree>
    <p:extLst>
      <p:ext uri="{BB962C8B-B14F-4D97-AF65-F5344CB8AC3E}">
        <p14:creationId xmlns:p14="http://schemas.microsoft.com/office/powerpoint/2010/main" val="2376641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2F942-AC92-CCC1-D029-9A5B742B3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84B50-B8C3-021E-2875-485CC09510FC}"/>
              </a:ext>
            </a:extLst>
          </p:cNvPr>
          <p:cNvSpPr>
            <a:spLocks noGrp="1"/>
          </p:cNvSpPr>
          <p:nvPr>
            <p:ph type="ctrTitle"/>
          </p:nvPr>
        </p:nvSpPr>
        <p:spPr>
          <a:xfrm>
            <a:off x="2815929" y="963561"/>
            <a:ext cx="6560142" cy="5024284"/>
          </a:xfrm>
          <a:noFill/>
        </p:spPr>
        <p:txBody>
          <a:bodyPr/>
          <a:lstStyle/>
          <a:p>
            <a:r>
              <a:rPr lang="en-US" dirty="0"/>
              <a:t>3.Mô </a:t>
            </a:r>
            <a:r>
              <a:rPr lang="en-US" dirty="0" err="1"/>
              <a:t>hình</a:t>
            </a:r>
            <a:r>
              <a:rPr lang="en-US" dirty="0"/>
              <a:t> </a:t>
            </a:r>
            <a:r>
              <a:rPr lang="en-US" dirty="0" err="1"/>
              <a:t>học</a:t>
            </a:r>
            <a:r>
              <a:rPr lang="en-US" dirty="0"/>
              <a:t> </a:t>
            </a:r>
            <a:r>
              <a:rPr lang="en-US" dirty="0" err="1"/>
              <a:t>máy</a:t>
            </a:r>
            <a:r>
              <a:rPr lang="en-US" dirty="0"/>
              <a:t> </a:t>
            </a:r>
            <a:r>
              <a:rPr lang="en-US" dirty="0" err="1"/>
              <a:t>áp</a:t>
            </a:r>
            <a:r>
              <a:rPr lang="en-US" dirty="0"/>
              <a:t> </a:t>
            </a:r>
            <a:r>
              <a:rPr lang="en-US" dirty="0" err="1"/>
              <a:t>dụng</a:t>
            </a:r>
            <a:endParaRPr lang="en-US" dirty="0"/>
          </a:p>
        </p:txBody>
      </p:sp>
      <p:sp>
        <p:nvSpPr>
          <p:cNvPr id="3" name="Subtitle 2">
            <a:extLst>
              <a:ext uri="{FF2B5EF4-FFF2-40B4-BE49-F238E27FC236}">
                <a16:creationId xmlns:a16="http://schemas.microsoft.com/office/drawing/2014/main" id="{DBD4F73B-5FB2-13D8-5531-169ED7A5387B}"/>
              </a:ext>
            </a:extLst>
          </p:cNvPr>
          <p:cNvSpPr>
            <a:spLocks noGrp="1"/>
          </p:cNvSpPr>
          <p:nvPr>
            <p:ph type="subTitle" idx="1"/>
          </p:nvPr>
        </p:nvSpPr>
        <p:spPr>
          <a:xfrm>
            <a:off x="2815929" y="4412973"/>
            <a:ext cx="6560142" cy="1935571"/>
          </a:xfrm>
          <a:noFill/>
        </p:spPr>
        <p:txBody>
          <a:bodyPr/>
          <a:lstStyle/>
          <a:p>
            <a:endParaRPr lang="en-US" dirty="0"/>
          </a:p>
        </p:txBody>
      </p:sp>
    </p:spTree>
    <p:extLst>
      <p:ext uri="{BB962C8B-B14F-4D97-AF65-F5344CB8AC3E}">
        <p14:creationId xmlns:p14="http://schemas.microsoft.com/office/powerpoint/2010/main" val="246898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8A615DA-48E9-005D-FE29-58B1538007BF}"/>
              </a:ext>
            </a:extLst>
          </p:cNvPr>
          <p:cNvSpPr>
            <a:spLocks noGrp="1"/>
          </p:cNvSpPr>
          <p:nvPr>
            <p:ph type="pic" sz="quarter" idx="10"/>
          </p:nvPr>
        </p:nvSpPr>
        <p:spPr/>
        <p:txBody>
          <a:bodyPr/>
          <a:lstStyle/>
          <a:p>
            <a:endParaRPr lang="en-US" dirty="0"/>
          </a:p>
        </p:txBody>
      </p:sp>
      <p:sp>
        <p:nvSpPr>
          <p:cNvPr id="3" name="Title 2">
            <a:extLst>
              <a:ext uri="{FF2B5EF4-FFF2-40B4-BE49-F238E27FC236}">
                <a16:creationId xmlns:a16="http://schemas.microsoft.com/office/drawing/2014/main" id="{F2D965E7-E92F-0F72-1D56-593C7CEDB43E}"/>
              </a:ext>
            </a:extLst>
          </p:cNvPr>
          <p:cNvSpPr>
            <a:spLocks noGrp="1"/>
          </p:cNvSpPr>
          <p:nvPr>
            <p:ph type="title"/>
          </p:nvPr>
        </p:nvSpPr>
        <p:spPr>
          <a:xfrm>
            <a:off x="2868168" y="1670795"/>
            <a:ext cx="6455664" cy="5010912"/>
          </a:xfrm>
        </p:spPr>
        <p:txBody>
          <a:bodyPr>
            <a:normAutofit/>
          </a:bodyPr>
          <a:lstStyle/>
          <a:p>
            <a:r>
              <a:rPr lang="en-US" sz="3000" dirty="0"/>
              <a:t>1. Logistic Regression</a:t>
            </a:r>
            <a:br>
              <a:rPr lang="en-US" sz="3000" dirty="0"/>
            </a:br>
            <a:r>
              <a:rPr lang="en-US" sz="3000" dirty="0"/>
              <a:t>2. </a:t>
            </a:r>
            <a:r>
              <a:rPr lang="en-US" sz="3200" dirty="0"/>
              <a:t>K-Nearest Neighbors</a:t>
            </a:r>
            <a:br>
              <a:rPr lang="en-US" sz="3000" dirty="0"/>
            </a:br>
            <a:r>
              <a:rPr lang="en-US" sz="3000" dirty="0"/>
              <a:t>3. Decision Tree</a:t>
            </a:r>
            <a:br>
              <a:rPr lang="en-US" sz="3000" dirty="0"/>
            </a:br>
            <a:br>
              <a:rPr lang="en-US" sz="3000" dirty="0"/>
            </a:br>
            <a:br>
              <a:rPr lang="en-US" sz="3000" dirty="0"/>
            </a:br>
            <a:br>
              <a:rPr lang="en-US" sz="3000" dirty="0"/>
            </a:br>
            <a:endParaRPr lang="en-US" sz="3000" dirty="0"/>
          </a:p>
        </p:txBody>
      </p:sp>
    </p:spTree>
    <p:extLst>
      <p:ext uri="{BB962C8B-B14F-4D97-AF65-F5344CB8AC3E}">
        <p14:creationId xmlns:p14="http://schemas.microsoft.com/office/powerpoint/2010/main" val="1283540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dirty="0"/>
              <a:t>NỘI DUNG CHÍNH</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801708" y="554942"/>
            <a:ext cx="5552091" cy="5768220"/>
          </a:xfrm>
          <a:noFill/>
        </p:spPr>
        <p:txBody>
          <a:bodyPr>
            <a:normAutofit/>
          </a:bodyPr>
          <a:lstStyle/>
          <a:p>
            <a:pPr marL="457200" indent="-457200">
              <a:buFont typeface="+mj-lt"/>
              <a:buAutoNum type="arabicPeriod"/>
            </a:pPr>
            <a:r>
              <a:rPr lang="en-US" sz="2000" dirty="0" err="1"/>
              <a:t>Lí</a:t>
            </a:r>
            <a:r>
              <a:rPr lang="en-US" sz="2000" dirty="0"/>
              <a:t> do </a:t>
            </a:r>
            <a:r>
              <a:rPr lang="en-US" sz="2000" dirty="0" err="1"/>
              <a:t>chọn</a:t>
            </a:r>
            <a:r>
              <a:rPr lang="en-US" sz="2000" dirty="0"/>
              <a:t> </a:t>
            </a:r>
            <a:r>
              <a:rPr lang="en-US" sz="2000" dirty="0" err="1"/>
              <a:t>đề</a:t>
            </a:r>
            <a:r>
              <a:rPr lang="en-US" sz="2000" dirty="0"/>
              <a:t> </a:t>
            </a:r>
            <a:r>
              <a:rPr lang="en-US" sz="2000" dirty="0" err="1"/>
              <a:t>tài</a:t>
            </a:r>
            <a:r>
              <a:rPr lang="en-US" sz="2000" dirty="0"/>
              <a:t> </a:t>
            </a:r>
            <a:r>
              <a:rPr lang="en-US" sz="2000" dirty="0" err="1"/>
              <a:t>và</a:t>
            </a:r>
            <a:r>
              <a:rPr lang="en-US" sz="2000" dirty="0"/>
              <a:t> </a:t>
            </a:r>
            <a:r>
              <a:rPr lang="en-US" sz="2000" dirty="0" err="1"/>
              <a:t>mục</a:t>
            </a:r>
            <a:r>
              <a:rPr lang="en-US" sz="2000" dirty="0"/>
              <a:t> </a:t>
            </a:r>
            <a:r>
              <a:rPr lang="en-US" sz="2000" dirty="0" err="1"/>
              <a:t>tiêu</a:t>
            </a:r>
            <a:r>
              <a:rPr lang="en-US" sz="2000" dirty="0"/>
              <a:t> </a:t>
            </a:r>
            <a:r>
              <a:rPr lang="en-US" sz="2000" dirty="0" err="1"/>
              <a:t>của</a:t>
            </a:r>
            <a:r>
              <a:rPr lang="en-US" sz="2000" dirty="0"/>
              <a:t> </a:t>
            </a:r>
            <a:r>
              <a:rPr lang="en-US" sz="2000" dirty="0" err="1"/>
              <a:t>đề</a:t>
            </a:r>
            <a:r>
              <a:rPr lang="en-US" sz="2000" dirty="0"/>
              <a:t> </a:t>
            </a:r>
            <a:r>
              <a:rPr lang="en-US" sz="2000" dirty="0" err="1"/>
              <a:t>tài</a:t>
            </a:r>
            <a:endParaRPr lang="en-US" sz="2000" dirty="0"/>
          </a:p>
          <a:p>
            <a:pPr marL="457200" indent="-457200">
              <a:buFont typeface="+mj-lt"/>
              <a:buAutoNum type="arabicPeriod"/>
            </a:pPr>
            <a:r>
              <a:rPr lang="en-US" sz="2000" dirty="0" err="1"/>
              <a:t>Tiền</a:t>
            </a:r>
            <a:r>
              <a:rPr lang="en-US" sz="2000" dirty="0"/>
              <a:t> </a:t>
            </a:r>
            <a:r>
              <a:rPr lang="en-US" sz="2000" dirty="0" err="1"/>
              <a:t>xử</a:t>
            </a:r>
            <a:r>
              <a:rPr lang="en-US" sz="2000" dirty="0"/>
              <a:t> </a:t>
            </a:r>
            <a:r>
              <a:rPr lang="en-US" sz="2000" dirty="0" err="1"/>
              <a:t>lý</a:t>
            </a:r>
            <a:r>
              <a:rPr lang="en-US" sz="2000" dirty="0"/>
              <a:t> </a:t>
            </a:r>
            <a:r>
              <a:rPr lang="en-US" sz="2000" dirty="0" err="1"/>
              <a:t>dữ</a:t>
            </a:r>
            <a:r>
              <a:rPr lang="en-US" sz="2000" dirty="0"/>
              <a:t> </a:t>
            </a:r>
            <a:r>
              <a:rPr lang="en-US" sz="2000" dirty="0" err="1"/>
              <a:t>liệu</a:t>
            </a:r>
            <a:r>
              <a:rPr lang="en-US" sz="2000" dirty="0"/>
              <a:t> </a:t>
            </a:r>
            <a:r>
              <a:rPr lang="en-US" sz="2000" dirty="0" err="1"/>
              <a:t>và</a:t>
            </a:r>
            <a:r>
              <a:rPr lang="en-US" sz="2000" dirty="0"/>
              <a:t> </a:t>
            </a:r>
            <a:r>
              <a:rPr lang="en-US" sz="2000" dirty="0" err="1"/>
              <a:t>trực</a:t>
            </a:r>
            <a:r>
              <a:rPr lang="en-US" sz="2000" dirty="0"/>
              <a:t> </a:t>
            </a:r>
            <a:r>
              <a:rPr lang="en-US" sz="2000" dirty="0" err="1"/>
              <a:t>quan</a:t>
            </a:r>
            <a:r>
              <a:rPr lang="en-US" sz="2000" dirty="0"/>
              <a:t> </a:t>
            </a:r>
            <a:r>
              <a:rPr lang="en-US" sz="2000" dirty="0" err="1"/>
              <a:t>hoá</a:t>
            </a:r>
            <a:r>
              <a:rPr lang="en-US" sz="2000" dirty="0"/>
              <a:t> </a:t>
            </a:r>
            <a:r>
              <a:rPr lang="en-US" sz="2000" dirty="0" err="1"/>
              <a:t>dữ</a:t>
            </a:r>
            <a:r>
              <a:rPr lang="en-US" sz="2000" dirty="0"/>
              <a:t> </a:t>
            </a:r>
            <a:r>
              <a:rPr lang="en-US" sz="2000" dirty="0" err="1"/>
              <a:t>liệu</a:t>
            </a:r>
            <a:endParaRPr lang="en-US" sz="2000" dirty="0"/>
          </a:p>
          <a:p>
            <a:pPr marL="457200" indent="-457200">
              <a:buFont typeface="+mj-lt"/>
              <a:buAutoNum type="arabicPeriod"/>
            </a:pPr>
            <a:r>
              <a:rPr lang="en-US" sz="2000" dirty="0" err="1"/>
              <a:t>Mô</a:t>
            </a:r>
            <a:r>
              <a:rPr lang="en-US" sz="2000" dirty="0"/>
              <a:t> </a:t>
            </a:r>
            <a:r>
              <a:rPr lang="en-US" sz="2000" dirty="0" err="1"/>
              <a:t>hình</a:t>
            </a:r>
            <a:r>
              <a:rPr lang="en-US" sz="2000" dirty="0"/>
              <a:t> </a:t>
            </a:r>
            <a:r>
              <a:rPr lang="en-US" sz="2000" dirty="0" err="1"/>
              <a:t>học</a:t>
            </a:r>
            <a:r>
              <a:rPr lang="en-US" sz="2000" dirty="0"/>
              <a:t> </a:t>
            </a:r>
            <a:r>
              <a:rPr lang="en-US" sz="2000" dirty="0" err="1"/>
              <a:t>máy</a:t>
            </a:r>
            <a:r>
              <a:rPr lang="en-US" sz="2000" dirty="0"/>
              <a:t> </a:t>
            </a:r>
            <a:r>
              <a:rPr lang="en-US" sz="2000" dirty="0" err="1"/>
              <a:t>áp</a:t>
            </a:r>
            <a:r>
              <a:rPr lang="en-US" sz="2000" dirty="0"/>
              <a:t> </a:t>
            </a:r>
            <a:r>
              <a:rPr lang="en-US" sz="2000" dirty="0" err="1"/>
              <a:t>dụng</a:t>
            </a:r>
            <a:endParaRPr lang="en-US" sz="2000" dirty="0"/>
          </a:p>
          <a:p>
            <a:pPr marL="457200" indent="-457200">
              <a:buFont typeface="+mj-lt"/>
              <a:buAutoNum type="arabicPeriod"/>
            </a:pPr>
            <a:r>
              <a:rPr lang="en-US" sz="2000" dirty="0"/>
              <a:t>So </a:t>
            </a:r>
            <a:r>
              <a:rPr lang="en-US" sz="2000" dirty="0" err="1"/>
              <a:t>sánh</a:t>
            </a:r>
            <a:r>
              <a:rPr lang="en-US" sz="2000" dirty="0"/>
              <a:t> </a:t>
            </a:r>
            <a:r>
              <a:rPr lang="en-US" sz="2000" dirty="0" err="1"/>
              <a:t>các</a:t>
            </a:r>
            <a:r>
              <a:rPr lang="en-US" sz="2000" dirty="0"/>
              <a:t> </a:t>
            </a:r>
            <a:r>
              <a:rPr lang="en-US" sz="2000" dirty="0" err="1"/>
              <a:t>mô</a:t>
            </a:r>
            <a:r>
              <a:rPr lang="en-US" sz="2000" dirty="0"/>
              <a:t> </a:t>
            </a:r>
            <a:r>
              <a:rPr lang="en-US" sz="2000" dirty="0" err="1"/>
              <a:t>hình</a:t>
            </a:r>
            <a:endParaRPr lang="en-US" sz="2000" dirty="0"/>
          </a:p>
          <a:p>
            <a:pPr marL="457200" indent="-457200">
              <a:buFont typeface="+mj-lt"/>
              <a:buAutoNum type="arabicPeriod"/>
            </a:pPr>
            <a:r>
              <a:rPr lang="en-US" sz="2000" dirty="0" err="1"/>
              <a:t>Kết</a:t>
            </a:r>
            <a:r>
              <a:rPr lang="en-US" sz="2000" dirty="0"/>
              <a:t> </a:t>
            </a:r>
            <a:r>
              <a:rPr lang="en-US" sz="2000" dirty="0" err="1"/>
              <a:t>luận</a:t>
            </a:r>
            <a:r>
              <a:rPr lang="en-US" sz="2000" dirty="0"/>
              <a:t> </a:t>
            </a:r>
          </a:p>
          <a:p>
            <a:pPr marL="457200" indent="-457200">
              <a:buFont typeface="+mj-lt"/>
              <a:buAutoNum type="arabicPeriod"/>
            </a:pPr>
            <a:endParaRPr lang="en-US" sz="2000" dirty="0"/>
          </a:p>
        </p:txBody>
      </p:sp>
    </p:spTree>
    <p:extLst>
      <p:ext uri="{BB962C8B-B14F-4D97-AF65-F5344CB8AC3E}">
        <p14:creationId xmlns:p14="http://schemas.microsoft.com/office/powerpoint/2010/main" val="3920724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339C-01C9-CC76-F648-72E987BC0226}"/>
              </a:ext>
            </a:extLst>
          </p:cNvPr>
          <p:cNvSpPr>
            <a:spLocks noGrp="1"/>
          </p:cNvSpPr>
          <p:nvPr>
            <p:ph type="title"/>
          </p:nvPr>
        </p:nvSpPr>
        <p:spPr/>
        <p:txBody>
          <a:bodyPr/>
          <a:lstStyle/>
          <a:p>
            <a:r>
              <a:rPr lang="en-US" dirty="0"/>
              <a:t>1. Logistic Regression</a:t>
            </a:r>
          </a:p>
        </p:txBody>
      </p:sp>
      <p:sp>
        <p:nvSpPr>
          <p:cNvPr id="3" name="Content Placeholder 2">
            <a:extLst>
              <a:ext uri="{FF2B5EF4-FFF2-40B4-BE49-F238E27FC236}">
                <a16:creationId xmlns:a16="http://schemas.microsoft.com/office/drawing/2014/main" id="{D86F2C51-1B3A-BA51-8603-66310960B50F}"/>
              </a:ext>
            </a:extLst>
          </p:cNvPr>
          <p:cNvSpPr>
            <a:spLocks noGrp="1"/>
          </p:cNvSpPr>
          <p:nvPr>
            <p:ph sz="quarter" idx="13"/>
          </p:nvPr>
        </p:nvSpPr>
        <p:spPr/>
        <p:txBody>
          <a:bodyPr>
            <a:normAutofit/>
          </a:bodyPr>
          <a:lstStyle/>
          <a:p>
            <a:pPr marL="0" indent="0">
              <a:buNone/>
            </a:pPr>
            <a:r>
              <a:rPr lang="en-US" sz="2000" b="1" dirty="0">
                <a:latin typeface="+mj-lt"/>
              </a:rPr>
              <a:t>   </a:t>
            </a:r>
            <a:r>
              <a:rPr lang="en-US" sz="2000" b="1" dirty="0" err="1">
                <a:latin typeface="+mj-lt"/>
              </a:rPr>
              <a:t>Khái</a:t>
            </a:r>
            <a:r>
              <a:rPr lang="en-US" sz="2000" b="1" dirty="0">
                <a:latin typeface="+mj-lt"/>
              </a:rPr>
              <a:t> </a:t>
            </a:r>
            <a:r>
              <a:rPr lang="en-US" sz="2000" b="1" dirty="0" err="1">
                <a:latin typeface="+mj-lt"/>
              </a:rPr>
              <a:t>niệm</a:t>
            </a:r>
            <a:r>
              <a:rPr lang="en-US" sz="2000" b="1" dirty="0">
                <a:latin typeface="+mj-lt"/>
              </a:rPr>
              <a:t>: </a:t>
            </a:r>
            <a:r>
              <a:rPr lang="en-US" sz="2000" dirty="0">
                <a:latin typeface="+mj-lt"/>
              </a:rPr>
              <a:t>Logistic Regression </a:t>
            </a:r>
            <a:r>
              <a:rPr lang="en-US" sz="2000" dirty="0" err="1">
                <a:latin typeface="+mj-lt"/>
              </a:rPr>
              <a:t>là</a:t>
            </a:r>
            <a:r>
              <a:rPr lang="en-US" sz="2000" dirty="0">
                <a:latin typeface="+mj-lt"/>
              </a:rPr>
              <a:t> </a:t>
            </a:r>
            <a:r>
              <a:rPr lang="en-US" sz="2000" dirty="0" err="1">
                <a:latin typeface="+mj-lt"/>
              </a:rPr>
              <a:t>thuật</a:t>
            </a:r>
            <a:r>
              <a:rPr lang="en-US" sz="2000" dirty="0">
                <a:latin typeface="+mj-lt"/>
              </a:rPr>
              <a:t> </a:t>
            </a:r>
            <a:r>
              <a:rPr lang="en-US" sz="2000" dirty="0" err="1">
                <a:latin typeface="+mj-lt"/>
              </a:rPr>
              <a:t>toán</a:t>
            </a:r>
            <a:r>
              <a:rPr lang="en-US" sz="2000" dirty="0">
                <a:latin typeface="+mj-lt"/>
              </a:rPr>
              <a:t> </a:t>
            </a:r>
            <a:r>
              <a:rPr lang="en-US" sz="2000" dirty="0" err="1">
                <a:latin typeface="+mj-lt"/>
              </a:rPr>
              <a:t>phân</a:t>
            </a:r>
            <a:r>
              <a:rPr lang="en-US" sz="2000" dirty="0">
                <a:latin typeface="+mj-lt"/>
              </a:rPr>
              <a:t> </a:t>
            </a:r>
            <a:r>
              <a:rPr lang="en-US" sz="2000" dirty="0" err="1">
                <a:latin typeface="+mj-lt"/>
              </a:rPr>
              <a:t>loại</a:t>
            </a:r>
            <a:r>
              <a:rPr lang="en-US" sz="2000" dirty="0">
                <a:latin typeface="+mj-lt"/>
              </a:rPr>
              <a:t> </a:t>
            </a:r>
            <a:r>
              <a:rPr lang="en-US" sz="2000" dirty="0" err="1">
                <a:latin typeface="+mj-lt"/>
              </a:rPr>
              <a:t>nhị</a:t>
            </a:r>
            <a:r>
              <a:rPr lang="en-US" sz="2000" dirty="0">
                <a:latin typeface="+mj-lt"/>
              </a:rPr>
              <a:t> </a:t>
            </a:r>
            <a:r>
              <a:rPr lang="en-US" sz="2000" dirty="0" err="1">
                <a:latin typeface="+mj-lt"/>
              </a:rPr>
              <a:t>phân</a:t>
            </a:r>
            <a:r>
              <a:rPr lang="en-US" sz="2000" dirty="0">
                <a:latin typeface="+mj-lt"/>
              </a:rPr>
              <a:t> </a:t>
            </a:r>
            <a:r>
              <a:rPr lang="en-US" sz="2000" dirty="0" err="1">
                <a:latin typeface="+mj-lt"/>
              </a:rPr>
              <a:t>dựa</a:t>
            </a:r>
            <a:r>
              <a:rPr lang="en-US" sz="2000" dirty="0">
                <a:latin typeface="+mj-lt"/>
              </a:rPr>
              <a:t> </a:t>
            </a:r>
            <a:r>
              <a:rPr lang="en-US" sz="2000" dirty="0" err="1">
                <a:latin typeface="+mj-lt"/>
              </a:rPr>
              <a:t>trên</a:t>
            </a:r>
            <a:r>
              <a:rPr lang="en-US" sz="2000" dirty="0">
                <a:latin typeface="+mj-lt"/>
              </a:rPr>
              <a:t> </a:t>
            </a:r>
            <a:r>
              <a:rPr lang="en-US" sz="2000" dirty="0" err="1">
                <a:latin typeface="+mj-lt"/>
              </a:rPr>
              <a:t>mô</a:t>
            </a:r>
            <a:r>
              <a:rPr lang="en-US" sz="2000" dirty="0">
                <a:latin typeface="+mj-lt"/>
              </a:rPr>
              <a:t> </a:t>
            </a:r>
            <a:r>
              <a:rPr lang="en-US" sz="2000" dirty="0" err="1">
                <a:latin typeface="+mj-lt"/>
              </a:rPr>
              <a:t>hình</a:t>
            </a:r>
            <a:r>
              <a:rPr lang="en-US" sz="2000" dirty="0">
                <a:latin typeface="+mj-lt"/>
              </a:rPr>
              <a:t> </a:t>
            </a:r>
            <a:r>
              <a:rPr lang="en-US" sz="2000" dirty="0" err="1">
                <a:latin typeface="+mj-lt"/>
              </a:rPr>
              <a:t>tuyến</a:t>
            </a:r>
            <a:r>
              <a:rPr lang="en-US" sz="2000" dirty="0">
                <a:latin typeface="+mj-lt"/>
              </a:rPr>
              <a:t> </a:t>
            </a:r>
            <a:r>
              <a:rPr lang="en-US" sz="2000" dirty="0" err="1">
                <a:latin typeface="+mj-lt"/>
              </a:rPr>
              <a:t>tính</a:t>
            </a:r>
            <a:r>
              <a:rPr lang="en-US" sz="2000" dirty="0">
                <a:latin typeface="+mj-lt"/>
              </a:rPr>
              <a:t> </a:t>
            </a:r>
            <a:r>
              <a:rPr lang="en-US" sz="2000" dirty="0" err="1">
                <a:latin typeface="+mj-lt"/>
              </a:rPr>
              <a:t>kết</a:t>
            </a:r>
            <a:r>
              <a:rPr lang="en-US" sz="2000" dirty="0">
                <a:latin typeface="+mj-lt"/>
              </a:rPr>
              <a:t> </a:t>
            </a:r>
            <a:r>
              <a:rPr lang="en-US" sz="2000" dirty="0" err="1">
                <a:latin typeface="+mj-lt"/>
              </a:rPr>
              <a:t>hợp</a:t>
            </a:r>
            <a:r>
              <a:rPr lang="en-US" sz="2000" dirty="0">
                <a:latin typeface="+mj-lt"/>
              </a:rPr>
              <a:t> </a:t>
            </a:r>
            <a:r>
              <a:rPr lang="en-US" sz="2000" dirty="0" err="1">
                <a:latin typeface="+mj-lt"/>
              </a:rPr>
              <a:t>hàm</a:t>
            </a:r>
            <a:r>
              <a:rPr lang="en-US" sz="2000" dirty="0">
                <a:latin typeface="+mj-lt"/>
              </a:rPr>
              <a:t> sigmoid.</a:t>
            </a:r>
            <a:br>
              <a:rPr lang="en-US" sz="2000" dirty="0">
                <a:latin typeface="+mj-lt"/>
              </a:rPr>
            </a:br>
            <a:endParaRPr lang="en-US" sz="2000" dirty="0">
              <a:latin typeface="+mj-lt"/>
            </a:endParaRPr>
          </a:p>
          <a:p>
            <a:pPr marL="0" indent="0">
              <a:buNone/>
            </a:pPr>
            <a:r>
              <a:rPr lang="en-US" sz="2000" dirty="0">
                <a:latin typeface="+mj-lt"/>
              </a:rPr>
              <a:t>   </a:t>
            </a:r>
            <a:r>
              <a:rPr lang="en-US" sz="2000" b="1" dirty="0">
                <a:latin typeface="+mj-lt"/>
              </a:rPr>
              <a:t>Công </a:t>
            </a:r>
            <a:r>
              <a:rPr lang="en-US" sz="2000" b="1" dirty="0" err="1">
                <a:latin typeface="+mj-lt"/>
              </a:rPr>
              <a:t>thức</a:t>
            </a:r>
            <a:r>
              <a:rPr lang="en-US" sz="2000" b="1" dirty="0">
                <a:latin typeface="+mj-lt"/>
              </a:rPr>
              <a:t>: </a:t>
            </a:r>
          </a:p>
          <a:p>
            <a:pPr marL="0" indent="0">
              <a:buNone/>
            </a:pPr>
            <a:endParaRPr lang="en-US" sz="2000" dirty="0">
              <a:latin typeface="+mj-lt"/>
            </a:endParaRPr>
          </a:p>
          <a:p>
            <a:pPr marL="0" indent="0">
              <a:buNone/>
            </a:pPr>
            <a:endParaRPr lang="en-US" sz="2000" dirty="0">
              <a:latin typeface="+mj-lt"/>
            </a:endParaRPr>
          </a:p>
          <a:p>
            <a:pPr marL="0" indent="0">
              <a:buNone/>
            </a:pPr>
            <a:r>
              <a:rPr lang="en-US" sz="2000" dirty="0">
                <a:latin typeface="+mj-lt"/>
              </a:rPr>
              <a:t>    </a:t>
            </a:r>
            <a:r>
              <a:rPr lang="en-US" sz="2000" b="1" dirty="0">
                <a:latin typeface="+mj-lt"/>
              </a:rPr>
              <a:t>Trong </a:t>
            </a:r>
            <a:r>
              <a:rPr lang="en-US" sz="2000" b="1" dirty="0" err="1">
                <a:latin typeface="+mj-lt"/>
              </a:rPr>
              <a:t>đó</a:t>
            </a:r>
            <a:r>
              <a:rPr lang="en-US" sz="2000" b="1" dirty="0">
                <a:latin typeface="+mj-lt"/>
              </a:rPr>
              <a:t>:</a:t>
            </a:r>
          </a:p>
        </p:txBody>
      </p:sp>
      <p:pic>
        <p:nvPicPr>
          <p:cNvPr id="5" name="Picture 4">
            <a:extLst>
              <a:ext uri="{FF2B5EF4-FFF2-40B4-BE49-F238E27FC236}">
                <a16:creationId xmlns:a16="http://schemas.microsoft.com/office/drawing/2014/main" id="{40FA50D5-6501-D79F-071A-0565B1F85BF4}"/>
              </a:ext>
            </a:extLst>
          </p:cNvPr>
          <p:cNvPicPr>
            <a:picLocks noChangeAspect="1"/>
          </p:cNvPicPr>
          <p:nvPr/>
        </p:nvPicPr>
        <p:blipFill>
          <a:blip r:embed="rId2"/>
          <a:stretch>
            <a:fillRect/>
          </a:stretch>
        </p:blipFill>
        <p:spPr>
          <a:xfrm>
            <a:off x="2786790" y="3278234"/>
            <a:ext cx="2696657" cy="704948"/>
          </a:xfrm>
          <a:prstGeom prst="rect">
            <a:avLst/>
          </a:prstGeom>
        </p:spPr>
      </p:pic>
      <p:pic>
        <p:nvPicPr>
          <p:cNvPr id="7" name="Picture 6">
            <a:extLst>
              <a:ext uri="{FF2B5EF4-FFF2-40B4-BE49-F238E27FC236}">
                <a16:creationId xmlns:a16="http://schemas.microsoft.com/office/drawing/2014/main" id="{37505A02-C361-A587-FDF3-AA802C1DF2A5}"/>
              </a:ext>
            </a:extLst>
          </p:cNvPr>
          <p:cNvPicPr>
            <a:picLocks noChangeAspect="1"/>
          </p:cNvPicPr>
          <p:nvPr/>
        </p:nvPicPr>
        <p:blipFill>
          <a:blip r:embed="rId3"/>
          <a:stretch>
            <a:fillRect/>
          </a:stretch>
        </p:blipFill>
        <p:spPr>
          <a:xfrm>
            <a:off x="2960821" y="4557874"/>
            <a:ext cx="2073291" cy="924054"/>
          </a:xfrm>
          <a:prstGeom prst="rect">
            <a:avLst/>
          </a:prstGeom>
        </p:spPr>
      </p:pic>
    </p:spTree>
    <p:extLst>
      <p:ext uri="{BB962C8B-B14F-4D97-AF65-F5344CB8AC3E}">
        <p14:creationId xmlns:p14="http://schemas.microsoft.com/office/powerpoint/2010/main" val="1970055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A48F-A89F-1C3F-1DC0-EEE11F84A6D7}"/>
              </a:ext>
            </a:extLst>
          </p:cNvPr>
          <p:cNvSpPr>
            <a:spLocks noGrp="1"/>
          </p:cNvSpPr>
          <p:nvPr>
            <p:ph type="title"/>
          </p:nvPr>
        </p:nvSpPr>
        <p:spPr/>
        <p:txBody>
          <a:bodyPr/>
          <a:lstStyle/>
          <a:p>
            <a:r>
              <a:rPr lang="en-US" dirty="0"/>
              <a:t>1. Logistic Regression</a:t>
            </a:r>
          </a:p>
        </p:txBody>
      </p:sp>
      <p:sp>
        <p:nvSpPr>
          <p:cNvPr id="3" name="Content Placeholder 2">
            <a:extLst>
              <a:ext uri="{FF2B5EF4-FFF2-40B4-BE49-F238E27FC236}">
                <a16:creationId xmlns:a16="http://schemas.microsoft.com/office/drawing/2014/main" id="{0F951890-8946-01E1-1DBD-625969293D9F}"/>
              </a:ext>
            </a:extLst>
          </p:cNvPr>
          <p:cNvSpPr>
            <a:spLocks noGrp="1"/>
          </p:cNvSpPr>
          <p:nvPr>
            <p:ph sz="quarter" idx="13"/>
          </p:nvPr>
        </p:nvSpPr>
        <p:spPr/>
        <p:txBody>
          <a:bodyPr>
            <a:normAutofit/>
          </a:bodyPr>
          <a:lstStyle/>
          <a:p>
            <a:pPr marL="457200" lvl="1" indent="0">
              <a:buNone/>
            </a:pPr>
            <a:r>
              <a:rPr lang="en-US" sz="2000" b="1" dirty="0" err="1">
                <a:latin typeface="+mj-lt"/>
              </a:rPr>
              <a:t>Hàm</a:t>
            </a:r>
            <a:r>
              <a:rPr lang="en-US" sz="2000" b="1" dirty="0">
                <a:latin typeface="+mj-lt"/>
              </a:rPr>
              <a:t> </a:t>
            </a:r>
            <a:r>
              <a:rPr lang="en-US" sz="2000" b="1" dirty="0" err="1">
                <a:latin typeface="+mj-lt"/>
              </a:rPr>
              <a:t>mất</a:t>
            </a:r>
            <a:r>
              <a:rPr lang="en-US" sz="2000" b="1" dirty="0">
                <a:latin typeface="+mj-lt"/>
              </a:rPr>
              <a:t> </a:t>
            </a:r>
            <a:r>
              <a:rPr lang="en-US" sz="2000" b="1" dirty="0" err="1">
                <a:latin typeface="+mj-lt"/>
              </a:rPr>
              <a:t>mát</a:t>
            </a:r>
            <a:r>
              <a:rPr lang="en-US" sz="2000" b="1" dirty="0">
                <a:latin typeface="+mj-lt"/>
              </a:rPr>
              <a:t>: </a:t>
            </a:r>
            <a:r>
              <a:rPr lang="en-US" sz="2000" dirty="0">
                <a:latin typeface="+mj-lt"/>
              </a:rPr>
              <a:t>Binary Cross-Entropy (Log Loss)</a:t>
            </a:r>
          </a:p>
          <a:p>
            <a:pPr marL="457200" lvl="1" indent="0">
              <a:buNone/>
            </a:pPr>
            <a:r>
              <a:rPr lang="en-US" sz="2000" b="1" dirty="0">
                <a:latin typeface="+mj-lt"/>
              </a:rPr>
              <a:t>Công </a:t>
            </a:r>
            <a:r>
              <a:rPr lang="en-US" sz="2000" b="1" dirty="0" err="1">
                <a:latin typeface="+mj-lt"/>
              </a:rPr>
              <a:t>thức</a:t>
            </a:r>
            <a:r>
              <a:rPr lang="en-US" sz="2000" b="1" dirty="0">
                <a:latin typeface="+mj-lt"/>
              </a:rPr>
              <a:t>: </a:t>
            </a:r>
          </a:p>
          <a:p>
            <a:pPr marL="457200" lvl="1" indent="0">
              <a:buNone/>
            </a:pPr>
            <a:endParaRPr lang="en-US" sz="2000" b="1" dirty="0">
              <a:latin typeface="+mj-lt"/>
            </a:endParaRPr>
          </a:p>
          <a:p>
            <a:pPr marL="457200" lvl="1" indent="0">
              <a:buNone/>
            </a:pPr>
            <a:endParaRPr lang="en-US" sz="2000" b="1" dirty="0">
              <a:latin typeface="+mj-lt"/>
            </a:endParaRPr>
          </a:p>
          <a:p>
            <a:pPr marL="457200" lvl="1" indent="0">
              <a:buNone/>
            </a:pPr>
            <a:r>
              <a:rPr lang="en-US" sz="2000" b="1" dirty="0">
                <a:latin typeface="+mj-lt"/>
              </a:rPr>
              <a:t>Trong </a:t>
            </a:r>
            <a:r>
              <a:rPr lang="en-US" sz="2000" b="1" dirty="0" err="1">
                <a:latin typeface="+mj-lt"/>
              </a:rPr>
              <a:t>đó</a:t>
            </a:r>
            <a:r>
              <a:rPr lang="en-US" sz="2000" b="1" dirty="0">
                <a:latin typeface="+mj-lt"/>
              </a:rPr>
              <a:t>: </a:t>
            </a:r>
          </a:p>
          <a:p>
            <a:pPr marL="457200" lvl="1" indent="0">
              <a:buNone/>
            </a:pPr>
            <a:endParaRPr lang="en-US" sz="2000" b="1" dirty="0">
              <a:latin typeface="+mj-lt"/>
            </a:endParaRPr>
          </a:p>
        </p:txBody>
      </p:sp>
      <p:pic>
        <p:nvPicPr>
          <p:cNvPr id="5" name="Picture 4">
            <a:extLst>
              <a:ext uri="{FF2B5EF4-FFF2-40B4-BE49-F238E27FC236}">
                <a16:creationId xmlns:a16="http://schemas.microsoft.com/office/drawing/2014/main" id="{18ABC128-F34B-82AF-65E9-0A7719596E9B}"/>
              </a:ext>
            </a:extLst>
          </p:cNvPr>
          <p:cNvPicPr>
            <a:picLocks noChangeAspect="1"/>
          </p:cNvPicPr>
          <p:nvPr/>
        </p:nvPicPr>
        <p:blipFill>
          <a:blip r:embed="rId2"/>
          <a:stretch>
            <a:fillRect/>
          </a:stretch>
        </p:blipFill>
        <p:spPr>
          <a:xfrm>
            <a:off x="2677879" y="2704995"/>
            <a:ext cx="4810796" cy="866896"/>
          </a:xfrm>
          <a:prstGeom prst="rect">
            <a:avLst/>
          </a:prstGeom>
        </p:spPr>
      </p:pic>
      <p:pic>
        <p:nvPicPr>
          <p:cNvPr id="7" name="Picture 6">
            <a:extLst>
              <a:ext uri="{FF2B5EF4-FFF2-40B4-BE49-F238E27FC236}">
                <a16:creationId xmlns:a16="http://schemas.microsoft.com/office/drawing/2014/main" id="{F6A7AD5D-D812-B011-8DBF-DEC6A86F5D68}"/>
              </a:ext>
            </a:extLst>
          </p:cNvPr>
          <p:cNvPicPr>
            <a:picLocks noChangeAspect="1"/>
          </p:cNvPicPr>
          <p:nvPr/>
        </p:nvPicPr>
        <p:blipFill>
          <a:blip r:embed="rId3"/>
          <a:stretch>
            <a:fillRect/>
          </a:stretch>
        </p:blipFill>
        <p:spPr>
          <a:xfrm>
            <a:off x="2677879" y="4143471"/>
            <a:ext cx="3410426" cy="590632"/>
          </a:xfrm>
          <a:prstGeom prst="rect">
            <a:avLst/>
          </a:prstGeom>
        </p:spPr>
      </p:pic>
    </p:spTree>
    <p:extLst>
      <p:ext uri="{BB962C8B-B14F-4D97-AF65-F5344CB8AC3E}">
        <p14:creationId xmlns:p14="http://schemas.microsoft.com/office/powerpoint/2010/main" val="8454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957C6-47FB-F01D-BACF-7DB8D697FE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77DF1D-9981-E629-26AE-3F62D4A7D4BA}"/>
              </a:ext>
            </a:extLst>
          </p:cNvPr>
          <p:cNvSpPr>
            <a:spLocks noGrp="1"/>
          </p:cNvSpPr>
          <p:nvPr>
            <p:ph type="title"/>
          </p:nvPr>
        </p:nvSpPr>
        <p:spPr/>
        <p:txBody>
          <a:bodyPr/>
          <a:lstStyle/>
          <a:p>
            <a:r>
              <a:rPr lang="en-US" dirty="0"/>
              <a:t>1. Logistic Regression</a:t>
            </a:r>
          </a:p>
        </p:txBody>
      </p:sp>
      <p:sp>
        <p:nvSpPr>
          <p:cNvPr id="3" name="Content Placeholder 2">
            <a:extLst>
              <a:ext uri="{FF2B5EF4-FFF2-40B4-BE49-F238E27FC236}">
                <a16:creationId xmlns:a16="http://schemas.microsoft.com/office/drawing/2014/main" id="{8EEA2159-0662-6E9C-C369-7266F461B18A}"/>
              </a:ext>
            </a:extLst>
          </p:cNvPr>
          <p:cNvSpPr>
            <a:spLocks noGrp="1"/>
          </p:cNvSpPr>
          <p:nvPr>
            <p:ph sz="quarter" idx="13"/>
          </p:nvPr>
        </p:nvSpPr>
        <p:spPr/>
        <p:txBody>
          <a:bodyPr>
            <a:normAutofit/>
          </a:bodyPr>
          <a:lstStyle/>
          <a:p>
            <a:pPr marL="457200" lvl="1" indent="0">
              <a:buNone/>
            </a:pPr>
            <a:r>
              <a:rPr lang="vi-VN" sz="2000" b="1" dirty="0">
                <a:latin typeface="+mj-lt"/>
              </a:rPr>
              <a:t>Gradient Descent (GD)</a:t>
            </a:r>
            <a:endParaRPr lang="en-US" sz="2000" b="1" dirty="0">
              <a:latin typeface="+mj-lt"/>
            </a:endParaRPr>
          </a:p>
          <a:p>
            <a:pPr marL="457200" lvl="1" indent="0">
              <a:buNone/>
            </a:pPr>
            <a:r>
              <a:rPr lang="en-US" sz="2000" b="1" dirty="0">
                <a:latin typeface="+mj-lt"/>
              </a:rPr>
              <a:t>Định </a:t>
            </a:r>
            <a:r>
              <a:rPr lang="en-US" sz="2000" b="1" dirty="0" err="1">
                <a:latin typeface="+mj-lt"/>
              </a:rPr>
              <a:t>nghĩa</a:t>
            </a:r>
            <a:r>
              <a:rPr lang="en-US" sz="2000" b="1" dirty="0">
                <a:latin typeface="+mj-lt"/>
              </a:rPr>
              <a:t>: </a:t>
            </a:r>
            <a:r>
              <a:rPr lang="vi-VN" sz="2000" dirty="0">
                <a:latin typeface="+mj-lt"/>
              </a:rPr>
              <a:t>Gradient Descent (GD) là thuật toán tối ưu dùng để tìm giá trị tham số (weights) giúp </a:t>
            </a:r>
            <a:r>
              <a:rPr lang="vi-VN" sz="2000" i="1" dirty="0">
                <a:latin typeface="+mj-lt"/>
              </a:rPr>
              <a:t>hàm mất mát (log loss)</a:t>
            </a:r>
            <a:r>
              <a:rPr lang="vi-VN" sz="2000" dirty="0">
                <a:latin typeface="+mj-lt"/>
              </a:rPr>
              <a:t> đạt giá trị nhỏ nhất.</a:t>
            </a:r>
            <a:endParaRPr lang="en-US" sz="2000" dirty="0">
              <a:latin typeface="+mj-lt"/>
            </a:endParaRPr>
          </a:p>
          <a:p>
            <a:pPr marL="457200" lvl="1" indent="0">
              <a:buNone/>
            </a:pPr>
            <a:r>
              <a:rPr lang="en-US" sz="2000" b="1" dirty="0">
                <a:latin typeface="+mj-lt"/>
              </a:rPr>
              <a:t>Công </a:t>
            </a:r>
            <a:r>
              <a:rPr lang="en-US" sz="2000" b="1" dirty="0" err="1">
                <a:latin typeface="+mj-lt"/>
              </a:rPr>
              <a:t>thức</a:t>
            </a:r>
            <a:r>
              <a:rPr lang="en-US" sz="2000" b="1" dirty="0">
                <a:latin typeface="+mj-lt"/>
              </a:rPr>
              <a:t>: </a:t>
            </a:r>
          </a:p>
          <a:p>
            <a:pPr marL="457200" lvl="1" indent="0">
              <a:buNone/>
            </a:pPr>
            <a:endParaRPr lang="en-US" sz="2000" dirty="0">
              <a:latin typeface="+mj-lt"/>
            </a:endParaRPr>
          </a:p>
          <a:p>
            <a:pPr marL="457200" lvl="1" indent="0">
              <a:buNone/>
            </a:pPr>
            <a:endParaRPr lang="en-US" sz="2000" dirty="0">
              <a:latin typeface="+mj-lt"/>
            </a:endParaRPr>
          </a:p>
          <a:p>
            <a:pPr marL="457200" lvl="1" indent="0">
              <a:buNone/>
            </a:pPr>
            <a:r>
              <a:rPr lang="en-US" sz="2000" b="1" dirty="0">
                <a:latin typeface="+mj-lt"/>
              </a:rPr>
              <a:t>Trong </a:t>
            </a:r>
            <a:r>
              <a:rPr lang="en-US" sz="2000" b="1" dirty="0" err="1">
                <a:latin typeface="+mj-lt"/>
              </a:rPr>
              <a:t>đó</a:t>
            </a:r>
            <a:r>
              <a:rPr lang="en-US" sz="2000" b="1" dirty="0">
                <a:latin typeface="+mj-lt"/>
              </a:rPr>
              <a:t>: </a:t>
            </a:r>
          </a:p>
          <a:p>
            <a:pPr marL="457200" lvl="1" indent="0">
              <a:buNone/>
            </a:pPr>
            <a:endParaRPr lang="en-US" sz="2000" dirty="0">
              <a:latin typeface="+mj-lt"/>
            </a:endParaRPr>
          </a:p>
        </p:txBody>
      </p:sp>
      <p:pic>
        <p:nvPicPr>
          <p:cNvPr id="6" name="Picture 5">
            <a:extLst>
              <a:ext uri="{FF2B5EF4-FFF2-40B4-BE49-F238E27FC236}">
                <a16:creationId xmlns:a16="http://schemas.microsoft.com/office/drawing/2014/main" id="{A59A9526-7C55-7917-3087-FE886AFA25A9}"/>
              </a:ext>
            </a:extLst>
          </p:cNvPr>
          <p:cNvPicPr>
            <a:picLocks noChangeAspect="1"/>
          </p:cNvPicPr>
          <p:nvPr/>
        </p:nvPicPr>
        <p:blipFill>
          <a:blip r:embed="rId2"/>
          <a:stretch>
            <a:fillRect/>
          </a:stretch>
        </p:blipFill>
        <p:spPr>
          <a:xfrm>
            <a:off x="2939159" y="3429000"/>
            <a:ext cx="3429479" cy="1204452"/>
          </a:xfrm>
          <a:prstGeom prst="rect">
            <a:avLst/>
          </a:prstGeom>
        </p:spPr>
      </p:pic>
      <p:pic>
        <p:nvPicPr>
          <p:cNvPr id="9" name="Picture 8">
            <a:extLst>
              <a:ext uri="{FF2B5EF4-FFF2-40B4-BE49-F238E27FC236}">
                <a16:creationId xmlns:a16="http://schemas.microsoft.com/office/drawing/2014/main" id="{A51FA79B-E5C6-AC68-88F4-14C90CBCDE71}"/>
              </a:ext>
            </a:extLst>
          </p:cNvPr>
          <p:cNvPicPr>
            <a:picLocks noChangeAspect="1"/>
          </p:cNvPicPr>
          <p:nvPr/>
        </p:nvPicPr>
        <p:blipFill>
          <a:blip r:embed="rId3"/>
          <a:stretch>
            <a:fillRect/>
          </a:stretch>
        </p:blipFill>
        <p:spPr>
          <a:xfrm>
            <a:off x="3044864" y="5160658"/>
            <a:ext cx="5315692" cy="685896"/>
          </a:xfrm>
          <a:prstGeom prst="rect">
            <a:avLst/>
          </a:prstGeom>
        </p:spPr>
      </p:pic>
    </p:spTree>
    <p:extLst>
      <p:ext uri="{BB962C8B-B14F-4D97-AF65-F5344CB8AC3E}">
        <p14:creationId xmlns:p14="http://schemas.microsoft.com/office/powerpoint/2010/main" val="718779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2E43-D024-7114-6064-DC5E85364A1A}"/>
              </a:ext>
            </a:extLst>
          </p:cNvPr>
          <p:cNvSpPr>
            <a:spLocks noGrp="1"/>
          </p:cNvSpPr>
          <p:nvPr>
            <p:ph type="title"/>
          </p:nvPr>
        </p:nvSpPr>
        <p:spPr/>
        <p:txBody>
          <a:bodyPr/>
          <a:lstStyle/>
          <a:p>
            <a:r>
              <a:rPr lang="en-US" dirty="0"/>
              <a:t>2. K-Nearest Neighbors</a:t>
            </a:r>
          </a:p>
        </p:txBody>
      </p:sp>
      <p:sp>
        <p:nvSpPr>
          <p:cNvPr id="3" name="Content Placeholder 2">
            <a:extLst>
              <a:ext uri="{FF2B5EF4-FFF2-40B4-BE49-F238E27FC236}">
                <a16:creationId xmlns:a16="http://schemas.microsoft.com/office/drawing/2014/main" id="{9D8BA760-4BE7-4121-9B9B-1A63D0AC76DA}"/>
              </a:ext>
            </a:extLst>
          </p:cNvPr>
          <p:cNvSpPr>
            <a:spLocks noGrp="1"/>
          </p:cNvSpPr>
          <p:nvPr>
            <p:ph sz="quarter" idx="13"/>
          </p:nvPr>
        </p:nvSpPr>
        <p:spPr/>
        <p:txBody>
          <a:bodyPr>
            <a:normAutofit lnSpcReduction="10000"/>
          </a:bodyPr>
          <a:lstStyle/>
          <a:p>
            <a:pPr marL="0" indent="0">
              <a:buNone/>
            </a:pPr>
            <a:r>
              <a:rPr lang="vi-VN" sz="2000" b="1" dirty="0">
                <a:latin typeface="+mj-lt"/>
              </a:rPr>
              <a:t>Khái niệm</a:t>
            </a:r>
            <a:r>
              <a:rPr lang="en-US" sz="2000" b="1" dirty="0">
                <a:latin typeface="+mj-lt"/>
              </a:rPr>
              <a:t>: </a:t>
            </a:r>
            <a:r>
              <a:rPr lang="vi-VN" sz="2000" dirty="0">
                <a:latin typeface="+mj-lt"/>
              </a:rPr>
              <a:t>KNN phân loại dựa trên sự tương đồng khoảng cách.</a:t>
            </a:r>
          </a:p>
          <a:p>
            <a:pPr marL="0" indent="0">
              <a:buNone/>
            </a:pPr>
            <a:r>
              <a:rPr lang="vi-VN" sz="2000" dirty="0">
                <a:latin typeface="+mj-lt"/>
              </a:rPr>
              <a:t>Khi dự đoán một điểm mới:</a:t>
            </a:r>
          </a:p>
          <a:p>
            <a:pPr marL="457200" lvl="1" indent="0">
              <a:buNone/>
            </a:pPr>
            <a:r>
              <a:rPr lang="vi-VN" sz="1800" dirty="0">
                <a:latin typeface="+mj-lt"/>
              </a:rPr>
              <a:t>Tính khoảng cách đến tất cả điểm trong train</a:t>
            </a:r>
          </a:p>
          <a:p>
            <a:pPr marL="457200" lvl="1" indent="0">
              <a:buNone/>
            </a:pPr>
            <a:r>
              <a:rPr lang="vi-VN" sz="1800" dirty="0">
                <a:latin typeface="+mj-lt"/>
              </a:rPr>
              <a:t>Lấy K điểm gần nhất</a:t>
            </a:r>
          </a:p>
          <a:p>
            <a:pPr marL="457200" lvl="1" indent="0">
              <a:buNone/>
            </a:pPr>
            <a:r>
              <a:rPr lang="vi-VN" sz="1800" dirty="0">
                <a:latin typeface="+mj-lt"/>
              </a:rPr>
              <a:t>Lấy lớp xuất hiện nhiều nhất → đó là kết quả phân loại.</a:t>
            </a:r>
            <a:endParaRPr lang="en-US" sz="1800" dirty="0">
              <a:latin typeface="+mj-lt"/>
            </a:endParaRPr>
          </a:p>
          <a:p>
            <a:pPr marL="457200" lvl="1" indent="0">
              <a:buNone/>
            </a:pPr>
            <a:endParaRPr lang="en-US" sz="1800" dirty="0">
              <a:latin typeface="+mj-lt"/>
            </a:endParaRPr>
          </a:p>
          <a:p>
            <a:pPr marL="0" indent="0">
              <a:buNone/>
            </a:pPr>
            <a:r>
              <a:rPr lang="vi-VN" sz="2000" b="1" dirty="0">
                <a:latin typeface="+mj-lt"/>
              </a:rPr>
              <a:t>Khoảng cách thường dùng</a:t>
            </a:r>
          </a:p>
          <a:p>
            <a:pPr marL="457200" lvl="1" indent="0">
              <a:buNone/>
            </a:pPr>
            <a:r>
              <a:rPr lang="vi-VN" sz="1800" b="1" dirty="0">
                <a:latin typeface="+mj-lt"/>
              </a:rPr>
              <a:t>Euclidean (phổ biến nhất)</a:t>
            </a:r>
            <a:endParaRPr lang="vi-VN" sz="1800" dirty="0">
              <a:latin typeface="+mj-lt"/>
            </a:endParaRPr>
          </a:p>
          <a:p>
            <a:pPr marL="457200" lvl="1" indent="0">
              <a:buNone/>
            </a:pPr>
            <a:r>
              <a:rPr lang="vi-VN" sz="1800" b="1" dirty="0">
                <a:latin typeface="+mj-lt"/>
              </a:rPr>
              <a:t>Minkowski</a:t>
            </a:r>
          </a:p>
          <a:p>
            <a:pPr marL="0" indent="0">
              <a:buNone/>
            </a:pPr>
            <a:endParaRPr lang="en-US" sz="2000" dirty="0">
              <a:latin typeface="+mj-lt"/>
            </a:endParaRPr>
          </a:p>
        </p:txBody>
      </p:sp>
      <p:pic>
        <p:nvPicPr>
          <p:cNvPr id="5" name="Picture 4">
            <a:extLst>
              <a:ext uri="{FF2B5EF4-FFF2-40B4-BE49-F238E27FC236}">
                <a16:creationId xmlns:a16="http://schemas.microsoft.com/office/drawing/2014/main" id="{6155471C-C4B8-5F40-D523-A7146E1E703E}"/>
              </a:ext>
            </a:extLst>
          </p:cNvPr>
          <p:cNvPicPr>
            <a:picLocks noChangeAspect="1"/>
          </p:cNvPicPr>
          <p:nvPr/>
        </p:nvPicPr>
        <p:blipFill>
          <a:blip r:embed="rId2"/>
          <a:stretch>
            <a:fillRect/>
          </a:stretch>
        </p:blipFill>
        <p:spPr>
          <a:xfrm>
            <a:off x="4769698" y="4929754"/>
            <a:ext cx="2514951" cy="695422"/>
          </a:xfrm>
          <a:prstGeom prst="rect">
            <a:avLst/>
          </a:prstGeom>
        </p:spPr>
      </p:pic>
    </p:spTree>
    <p:extLst>
      <p:ext uri="{BB962C8B-B14F-4D97-AF65-F5344CB8AC3E}">
        <p14:creationId xmlns:p14="http://schemas.microsoft.com/office/powerpoint/2010/main" val="3814117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E08E-B6CC-07E5-D71F-A5DF27FC4682}"/>
              </a:ext>
            </a:extLst>
          </p:cNvPr>
          <p:cNvSpPr>
            <a:spLocks noGrp="1"/>
          </p:cNvSpPr>
          <p:nvPr>
            <p:ph type="title"/>
          </p:nvPr>
        </p:nvSpPr>
        <p:spPr/>
        <p:txBody>
          <a:bodyPr/>
          <a:lstStyle/>
          <a:p>
            <a:r>
              <a:rPr lang="en-US" dirty="0"/>
              <a:t>3. Decision Tree</a:t>
            </a:r>
          </a:p>
        </p:txBody>
      </p:sp>
      <p:sp>
        <p:nvSpPr>
          <p:cNvPr id="3" name="Content Placeholder 2">
            <a:extLst>
              <a:ext uri="{FF2B5EF4-FFF2-40B4-BE49-F238E27FC236}">
                <a16:creationId xmlns:a16="http://schemas.microsoft.com/office/drawing/2014/main" id="{E9F914B0-D7D4-257B-8503-0DA3C88544F4}"/>
              </a:ext>
            </a:extLst>
          </p:cNvPr>
          <p:cNvSpPr>
            <a:spLocks noGrp="1"/>
          </p:cNvSpPr>
          <p:nvPr>
            <p:ph sz="quarter" idx="13"/>
          </p:nvPr>
        </p:nvSpPr>
        <p:spPr/>
        <p:txBody>
          <a:bodyPr/>
          <a:lstStyle/>
          <a:p>
            <a:pPr marL="0" indent="0">
              <a:buNone/>
            </a:pPr>
            <a:r>
              <a:rPr lang="vi-VN" b="1" dirty="0">
                <a:latin typeface="+mj-lt"/>
              </a:rPr>
              <a:t>Khái niệm</a:t>
            </a:r>
          </a:p>
          <a:p>
            <a:pPr marL="0" indent="0">
              <a:buNone/>
            </a:pPr>
            <a:r>
              <a:rPr lang="vi-VN" b="1" dirty="0">
                <a:latin typeface="+mj-lt"/>
              </a:rPr>
              <a:t>Decision Tree </a:t>
            </a:r>
            <a:r>
              <a:rPr lang="vi-VN" dirty="0">
                <a:latin typeface="+mj-lt"/>
              </a:rPr>
              <a:t>là thuật toán phân loại hoạt động bằng cách xây dựng một cây quyết định (decision tree). Mỗi nút đại diện cho một điều kiện trên một feature, mỗi nhánh đại diện cho kết quả của điều kiện đó, và mỗi lá đại diện cho nhãn lớp (class).</a:t>
            </a:r>
          </a:p>
          <a:p>
            <a:pPr marL="0" indent="0">
              <a:buNone/>
            </a:pPr>
            <a:r>
              <a:rPr lang="vi-VN" dirty="0">
                <a:latin typeface="+mj-lt"/>
              </a:rPr>
              <a:t>Cây sẽ tự động chọn feature và ngưỡng chia tối ưu để tách dữ liệu sao cho các nhóm ngày càng thuần nhất.</a:t>
            </a:r>
          </a:p>
          <a:p>
            <a:pPr marL="0" indent="0">
              <a:buNone/>
            </a:pPr>
            <a:endParaRPr lang="en-US" dirty="0">
              <a:latin typeface="+mj-lt"/>
            </a:endParaRPr>
          </a:p>
        </p:txBody>
      </p:sp>
    </p:spTree>
    <p:extLst>
      <p:ext uri="{BB962C8B-B14F-4D97-AF65-F5344CB8AC3E}">
        <p14:creationId xmlns:p14="http://schemas.microsoft.com/office/powerpoint/2010/main" val="978654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396D-51F5-179E-F9CA-7AD6F08192D2}"/>
              </a:ext>
            </a:extLst>
          </p:cNvPr>
          <p:cNvSpPr>
            <a:spLocks noGrp="1"/>
          </p:cNvSpPr>
          <p:nvPr>
            <p:ph type="title"/>
          </p:nvPr>
        </p:nvSpPr>
        <p:spPr/>
        <p:txBody>
          <a:bodyPr/>
          <a:lstStyle/>
          <a:p>
            <a:r>
              <a:rPr lang="en-US" dirty="0"/>
              <a:t>3. Decision Tree</a:t>
            </a:r>
          </a:p>
        </p:txBody>
      </p:sp>
      <p:sp>
        <p:nvSpPr>
          <p:cNvPr id="3" name="Content Placeholder 2">
            <a:extLst>
              <a:ext uri="{FF2B5EF4-FFF2-40B4-BE49-F238E27FC236}">
                <a16:creationId xmlns:a16="http://schemas.microsoft.com/office/drawing/2014/main" id="{FFD6F439-897A-9357-F61D-1FC1E0BD2ADF}"/>
              </a:ext>
            </a:extLst>
          </p:cNvPr>
          <p:cNvSpPr>
            <a:spLocks noGrp="1"/>
          </p:cNvSpPr>
          <p:nvPr>
            <p:ph sz="quarter" idx="13"/>
          </p:nvPr>
        </p:nvSpPr>
        <p:spPr>
          <a:xfrm>
            <a:off x="838200" y="1838098"/>
            <a:ext cx="8012113" cy="4284889"/>
          </a:xfrm>
        </p:spPr>
        <p:txBody>
          <a:bodyPr/>
          <a:lstStyle/>
          <a:p>
            <a:pPr marL="0" indent="0">
              <a:buNone/>
            </a:pPr>
            <a:r>
              <a:rPr lang="en-US" b="1" dirty="0" err="1">
                <a:latin typeface="+mj-lt"/>
              </a:rPr>
              <a:t>Hàm</a:t>
            </a:r>
            <a:r>
              <a:rPr lang="en-US" b="1" dirty="0">
                <a:latin typeface="+mj-lt"/>
              </a:rPr>
              <a:t> </a:t>
            </a:r>
            <a:r>
              <a:rPr lang="en-US" b="1" dirty="0" err="1">
                <a:latin typeface="+mj-lt"/>
              </a:rPr>
              <a:t>mất</a:t>
            </a:r>
            <a:r>
              <a:rPr lang="en-US" b="1" dirty="0">
                <a:latin typeface="+mj-lt"/>
              </a:rPr>
              <a:t> </a:t>
            </a:r>
            <a:r>
              <a:rPr lang="en-US" b="1" dirty="0" err="1">
                <a:latin typeface="+mj-lt"/>
              </a:rPr>
              <a:t>mát</a:t>
            </a:r>
            <a:r>
              <a:rPr lang="en-US" b="1" dirty="0">
                <a:latin typeface="+mj-lt"/>
              </a:rPr>
              <a:t> :</a:t>
            </a:r>
            <a:r>
              <a:rPr lang="en-US" dirty="0">
                <a:latin typeface="+mj-lt"/>
              </a:rPr>
              <a:t>Decision Tree </a:t>
            </a:r>
            <a:r>
              <a:rPr lang="en-US" dirty="0" err="1">
                <a:latin typeface="+mj-lt"/>
              </a:rPr>
              <a:t>không</a:t>
            </a:r>
            <a:r>
              <a:rPr lang="en-US" dirty="0">
                <a:latin typeface="+mj-lt"/>
              </a:rPr>
              <a:t> </a:t>
            </a:r>
            <a:r>
              <a:rPr lang="en-US" dirty="0" err="1">
                <a:latin typeface="+mj-lt"/>
              </a:rPr>
              <a:t>dùng</a:t>
            </a:r>
            <a:r>
              <a:rPr lang="en-US" dirty="0">
                <a:latin typeface="+mj-lt"/>
              </a:rPr>
              <a:t> </a:t>
            </a:r>
            <a:r>
              <a:rPr lang="en-US" dirty="0" err="1">
                <a:latin typeface="+mj-lt"/>
              </a:rPr>
              <a:t>hàm</a:t>
            </a:r>
            <a:r>
              <a:rPr lang="en-US" dirty="0">
                <a:latin typeface="+mj-lt"/>
              </a:rPr>
              <a:t> </a:t>
            </a:r>
            <a:r>
              <a:rPr lang="en-US" dirty="0" err="1">
                <a:latin typeface="+mj-lt"/>
              </a:rPr>
              <a:t>mất</a:t>
            </a:r>
            <a:r>
              <a:rPr lang="en-US" dirty="0">
                <a:latin typeface="+mj-lt"/>
              </a:rPr>
              <a:t> </a:t>
            </a:r>
            <a:r>
              <a:rPr lang="en-US" dirty="0" err="1">
                <a:latin typeface="+mj-lt"/>
              </a:rPr>
              <a:t>mát</a:t>
            </a:r>
            <a:r>
              <a:rPr lang="en-US" dirty="0">
                <a:latin typeface="+mj-lt"/>
              </a:rPr>
              <a:t> </a:t>
            </a:r>
            <a:r>
              <a:rPr lang="en-US" dirty="0" err="1">
                <a:latin typeface="+mj-lt"/>
              </a:rPr>
              <a:t>truyền</a:t>
            </a:r>
            <a:r>
              <a:rPr lang="en-US" dirty="0">
                <a:latin typeface="+mj-lt"/>
              </a:rPr>
              <a:t> </a:t>
            </a:r>
            <a:r>
              <a:rPr lang="en-US" dirty="0" err="1">
                <a:latin typeface="+mj-lt"/>
              </a:rPr>
              <a:t>thống</a:t>
            </a:r>
            <a:r>
              <a:rPr lang="en-US" dirty="0">
                <a:latin typeface="+mj-lt"/>
              </a:rPr>
              <a:t> </a:t>
            </a:r>
            <a:r>
              <a:rPr lang="en-US" dirty="0" err="1">
                <a:latin typeface="+mj-lt"/>
              </a:rPr>
              <a:t>mà</a:t>
            </a:r>
            <a:r>
              <a:rPr lang="en-US" dirty="0">
                <a:latin typeface="+mj-lt"/>
              </a:rPr>
              <a:t> </a:t>
            </a:r>
            <a:r>
              <a:rPr lang="en-US" dirty="0" err="1">
                <a:latin typeface="+mj-lt"/>
              </a:rPr>
              <a:t>dùng</a:t>
            </a:r>
            <a:r>
              <a:rPr lang="en-US" dirty="0">
                <a:latin typeface="+mj-lt"/>
              </a:rPr>
              <a:t> </a:t>
            </a:r>
            <a:r>
              <a:rPr lang="en-US" dirty="0" err="1">
                <a:latin typeface="+mj-lt"/>
              </a:rPr>
              <a:t>chỉ</a:t>
            </a:r>
            <a:r>
              <a:rPr lang="en-US" dirty="0">
                <a:latin typeface="+mj-lt"/>
              </a:rPr>
              <a:t> </a:t>
            </a:r>
            <a:r>
              <a:rPr lang="en-US" dirty="0" err="1">
                <a:latin typeface="+mj-lt"/>
              </a:rPr>
              <a:t>số</a:t>
            </a:r>
            <a:r>
              <a:rPr lang="en-US" dirty="0">
                <a:latin typeface="+mj-lt"/>
              </a:rPr>
              <a:t> </a:t>
            </a:r>
            <a:r>
              <a:rPr lang="en-US" dirty="0" err="1">
                <a:latin typeface="+mj-lt"/>
              </a:rPr>
              <a:t>độ</a:t>
            </a:r>
            <a:r>
              <a:rPr lang="en-US" dirty="0">
                <a:latin typeface="+mj-lt"/>
              </a:rPr>
              <a:t> </a:t>
            </a:r>
            <a:r>
              <a:rPr lang="en-US" dirty="0" err="1">
                <a:latin typeface="+mj-lt"/>
              </a:rPr>
              <a:t>nhiễm</a:t>
            </a:r>
            <a:r>
              <a:rPr lang="en-US" dirty="0">
                <a:latin typeface="+mj-lt"/>
              </a:rPr>
              <a:t> </a:t>
            </a:r>
            <a:r>
              <a:rPr lang="en-US" dirty="0" err="1">
                <a:latin typeface="+mj-lt"/>
              </a:rPr>
              <a:t>bẩn</a:t>
            </a:r>
            <a:r>
              <a:rPr lang="en-US" dirty="0">
                <a:latin typeface="+mj-lt"/>
              </a:rPr>
              <a:t> (impurity) </a:t>
            </a:r>
            <a:r>
              <a:rPr lang="en-US" dirty="0" err="1">
                <a:latin typeface="+mj-lt"/>
              </a:rPr>
              <a:t>để</a:t>
            </a:r>
            <a:r>
              <a:rPr lang="en-US" dirty="0">
                <a:latin typeface="+mj-lt"/>
              </a:rPr>
              <a:t> </a:t>
            </a:r>
            <a:r>
              <a:rPr lang="en-US" dirty="0" err="1">
                <a:latin typeface="+mj-lt"/>
              </a:rPr>
              <a:t>quyết</a:t>
            </a:r>
            <a:r>
              <a:rPr lang="en-US" dirty="0">
                <a:latin typeface="+mj-lt"/>
              </a:rPr>
              <a:t> </a:t>
            </a:r>
            <a:r>
              <a:rPr lang="en-US" dirty="0" err="1">
                <a:latin typeface="+mj-lt"/>
              </a:rPr>
              <a:t>định</a:t>
            </a:r>
            <a:r>
              <a:rPr lang="en-US" dirty="0">
                <a:latin typeface="+mj-lt"/>
              </a:rPr>
              <a:t> </a:t>
            </a:r>
            <a:r>
              <a:rPr lang="en-US" dirty="0" err="1">
                <a:latin typeface="+mj-lt"/>
              </a:rPr>
              <a:t>cách</a:t>
            </a:r>
            <a:r>
              <a:rPr lang="en-US" dirty="0">
                <a:latin typeface="+mj-lt"/>
              </a:rPr>
              <a:t> chia </a:t>
            </a:r>
            <a:r>
              <a:rPr lang="en-US" dirty="0" err="1">
                <a:latin typeface="+mj-lt"/>
              </a:rPr>
              <a:t>nhánh</a:t>
            </a:r>
            <a:r>
              <a:rPr lang="en-US" dirty="0">
                <a:latin typeface="+mj-lt"/>
              </a:rPr>
              <a:t>.</a:t>
            </a:r>
          </a:p>
          <a:p>
            <a:pPr marL="0" indent="0">
              <a:buNone/>
            </a:pPr>
            <a:r>
              <a:rPr lang="en-US" b="1" dirty="0">
                <a:latin typeface="+mj-lt"/>
              </a:rPr>
              <a:t>Hai </a:t>
            </a:r>
            <a:r>
              <a:rPr lang="en-US" b="1" dirty="0" err="1">
                <a:latin typeface="+mj-lt"/>
              </a:rPr>
              <a:t>hàm</a:t>
            </a:r>
            <a:r>
              <a:rPr lang="en-US" b="1" dirty="0">
                <a:latin typeface="+mj-lt"/>
              </a:rPr>
              <a:t> impurity </a:t>
            </a:r>
            <a:r>
              <a:rPr lang="en-US" b="1" dirty="0" err="1">
                <a:latin typeface="+mj-lt"/>
              </a:rPr>
              <a:t>phổ</a:t>
            </a:r>
            <a:r>
              <a:rPr lang="en-US" b="1" dirty="0">
                <a:latin typeface="+mj-lt"/>
              </a:rPr>
              <a:t> </a:t>
            </a:r>
            <a:r>
              <a:rPr lang="en-US" b="1" dirty="0" err="1">
                <a:latin typeface="+mj-lt"/>
              </a:rPr>
              <a:t>biến</a:t>
            </a:r>
            <a:r>
              <a:rPr lang="en-US" b="1" dirty="0">
                <a:latin typeface="+mj-lt"/>
              </a:rPr>
              <a:t>:</a:t>
            </a:r>
          </a:p>
          <a:p>
            <a:pPr marL="457200" lvl="1" indent="0">
              <a:buNone/>
            </a:pPr>
            <a:r>
              <a:rPr lang="en-US" b="1" dirty="0">
                <a:latin typeface="+mj-lt"/>
              </a:rPr>
              <a:t>Gini Impurity </a:t>
            </a:r>
          </a:p>
          <a:p>
            <a:pPr marL="457200" lvl="1" indent="0">
              <a:buNone/>
            </a:pPr>
            <a:endParaRPr lang="en-US" b="1" dirty="0">
              <a:latin typeface="+mj-lt"/>
            </a:endParaRPr>
          </a:p>
          <a:p>
            <a:pPr marL="457200" lvl="1" indent="0">
              <a:buNone/>
            </a:pPr>
            <a:endParaRPr lang="en-US" b="1" dirty="0">
              <a:latin typeface="+mj-lt"/>
            </a:endParaRPr>
          </a:p>
          <a:p>
            <a:pPr marL="457200" lvl="1" indent="0">
              <a:buNone/>
            </a:pPr>
            <a:r>
              <a:rPr lang="en-US" b="1" dirty="0">
                <a:latin typeface="+mj-lt"/>
              </a:rPr>
              <a:t>Entropy (Information Gain)	</a:t>
            </a:r>
          </a:p>
          <a:p>
            <a:pPr marL="457200" lvl="1" indent="0">
              <a:buNone/>
            </a:pPr>
            <a:endParaRPr lang="en-US" b="1" dirty="0">
              <a:latin typeface="+mj-lt"/>
            </a:endParaRPr>
          </a:p>
          <a:p>
            <a:pPr marL="457200" lvl="1" indent="0">
              <a:buNone/>
            </a:pPr>
            <a:endParaRPr lang="en-US" b="1" dirty="0">
              <a:latin typeface="+mj-lt"/>
            </a:endParaRPr>
          </a:p>
          <a:p>
            <a:pPr marL="457200" lvl="1" indent="0">
              <a:buNone/>
            </a:pPr>
            <a:r>
              <a:rPr lang="en-US" b="1" dirty="0">
                <a:latin typeface="+mj-lt"/>
              </a:rPr>
              <a:t>Trong </a:t>
            </a:r>
            <a:r>
              <a:rPr lang="en-US" b="1" dirty="0" err="1">
                <a:latin typeface="+mj-lt"/>
              </a:rPr>
              <a:t>đó</a:t>
            </a:r>
            <a:r>
              <a:rPr lang="en-US" b="1" dirty="0">
                <a:latin typeface="+mj-lt"/>
              </a:rPr>
              <a:t>: </a:t>
            </a:r>
          </a:p>
        </p:txBody>
      </p:sp>
      <p:pic>
        <p:nvPicPr>
          <p:cNvPr id="5" name="Picture 4">
            <a:extLst>
              <a:ext uri="{FF2B5EF4-FFF2-40B4-BE49-F238E27FC236}">
                <a16:creationId xmlns:a16="http://schemas.microsoft.com/office/drawing/2014/main" id="{01E5E4E0-73F4-8DEC-A231-9B4ADC1DB65F}"/>
              </a:ext>
            </a:extLst>
          </p:cNvPr>
          <p:cNvPicPr>
            <a:picLocks noChangeAspect="1"/>
          </p:cNvPicPr>
          <p:nvPr/>
        </p:nvPicPr>
        <p:blipFill>
          <a:blip r:embed="rId2"/>
          <a:stretch>
            <a:fillRect/>
          </a:stretch>
        </p:blipFill>
        <p:spPr>
          <a:xfrm>
            <a:off x="3478264" y="2938394"/>
            <a:ext cx="2915057" cy="981212"/>
          </a:xfrm>
          <a:prstGeom prst="rect">
            <a:avLst/>
          </a:prstGeom>
        </p:spPr>
      </p:pic>
      <p:pic>
        <p:nvPicPr>
          <p:cNvPr id="7" name="Picture 6">
            <a:extLst>
              <a:ext uri="{FF2B5EF4-FFF2-40B4-BE49-F238E27FC236}">
                <a16:creationId xmlns:a16="http://schemas.microsoft.com/office/drawing/2014/main" id="{74350935-E4B2-1D53-230D-9A437F6E29D8}"/>
              </a:ext>
            </a:extLst>
          </p:cNvPr>
          <p:cNvPicPr>
            <a:picLocks noChangeAspect="1"/>
          </p:cNvPicPr>
          <p:nvPr/>
        </p:nvPicPr>
        <p:blipFill>
          <a:blip r:embed="rId3"/>
          <a:stretch>
            <a:fillRect/>
          </a:stretch>
        </p:blipFill>
        <p:spPr>
          <a:xfrm>
            <a:off x="3965115" y="4401903"/>
            <a:ext cx="2924583" cy="905001"/>
          </a:xfrm>
          <a:prstGeom prst="rect">
            <a:avLst/>
          </a:prstGeom>
        </p:spPr>
      </p:pic>
      <p:pic>
        <p:nvPicPr>
          <p:cNvPr id="9" name="Picture 8">
            <a:extLst>
              <a:ext uri="{FF2B5EF4-FFF2-40B4-BE49-F238E27FC236}">
                <a16:creationId xmlns:a16="http://schemas.microsoft.com/office/drawing/2014/main" id="{3D300B0E-5D64-A6DE-423E-15969661E8F0}"/>
              </a:ext>
            </a:extLst>
          </p:cNvPr>
          <p:cNvPicPr>
            <a:picLocks noChangeAspect="1"/>
          </p:cNvPicPr>
          <p:nvPr/>
        </p:nvPicPr>
        <p:blipFill>
          <a:blip r:embed="rId4"/>
          <a:stretch>
            <a:fillRect/>
          </a:stretch>
        </p:blipFill>
        <p:spPr>
          <a:xfrm>
            <a:off x="2734858" y="5789201"/>
            <a:ext cx="2848373" cy="333422"/>
          </a:xfrm>
          <a:prstGeom prst="rect">
            <a:avLst/>
          </a:prstGeom>
        </p:spPr>
      </p:pic>
    </p:spTree>
    <p:extLst>
      <p:ext uri="{BB962C8B-B14F-4D97-AF65-F5344CB8AC3E}">
        <p14:creationId xmlns:p14="http://schemas.microsoft.com/office/powerpoint/2010/main" val="2931028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9707-5560-4BE0-3683-E43F32D3FCCE}"/>
              </a:ext>
            </a:extLst>
          </p:cNvPr>
          <p:cNvSpPr>
            <a:spLocks noGrp="1"/>
          </p:cNvSpPr>
          <p:nvPr>
            <p:ph type="title"/>
          </p:nvPr>
        </p:nvSpPr>
        <p:spPr/>
        <p:txBody>
          <a:bodyPr/>
          <a:lstStyle/>
          <a:p>
            <a:r>
              <a:rPr lang="en-US" dirty="0" err="1"/>
              <a:t>Mectrics</a:t>
            </a:r>
            <a:r>
              <a:rPr lang="en-US" dirty="0"/>
              <a:t> </a:t>
            </a:r>
            <a:r>
              <a:rPr lang="en-US" dirty="0" err="1"/>
              <a:t>đánh</a:t>
            </a:r>
            <a:r>
              <a:rPr lang="en-US" dirty="0"/>
              <a:t> </a:t>
            </a:r>
            <a:r>
              <a:rPr lang="en-US" dirty="0" err="1"/>
              <a:t>giá</a:t>
            </a:r>
            <a:endParaRPr lang="en-US" dirty="0"/>
          </a:p>
        </p:txBody>
      </p:sp>
      <p:pic>
        <p:nvPicPr>
          <p:cNvPr id="6" name="Content Placeholder 5">
            <a:extLst>
              <a:ext uri="{FF2B5EF4-FFF2-40B4-BE49-F238E27FC236}">
                <a16:creationId xmlns:a16="http://schemas.microsoft.com/office/drawing/2014/main" id="{3FA21AC4-2D4F-8AA8-61D0-D3C0B0F543F9}"/>
              </a:ext>
            </a:extLst>
          </p:cNvPr>
          <p:cNvPicPr>
            <a:picLocks noGrp="1" noChangeAspect="1"/>
          </p:cNvPicPr>
          <p:nvPr>
            <p:ph sz="half" idx="1"/>
          </p:nvPr>
        </p:nvPicPr>
        <p:blipFill>
          <a:blip r:embed="rId2"/>
          <a:stretch>
            <a:fillRect/>
          </a:stretch>
        </p:blipFill>
        <p:spPr>
          <a:xfrm>
            <a:off x="1318192" y="2287720"/>
            <a:ext cx="3600953" cy="714475"/>
          </a:xfrm>
        </p:spPr>
      </p:pic>
      <p:pic>
        <p:nvPicPr>
          <p:cNvPr id="10" name="Content Placeholder 9">
            <a:extLst>
              <a:ext uri="{FF2B5EF4-FFF2-40B4-BE49-F238E27FC236}">
                <a16:creationId xmlns:a16="http://schemas.microsoft.com/office/drawing/2014/main" id="{D634A699-74E6-F4E4-2C15-D8E4A2C38D33}"/>
              </a:ext>
            </a:extLst>
          </p:cNvPr>
          <p:cNvPicPr>
            <a:picLocks noGrp="1" noChangeAspect="1"/>
          </p:cNvPicPr>
          <p:nvPr>
            <p:ph sz="half" idx="15"/>
          </p:nvPr>
        </p:nvPicPr>
        <p:blipFill>
          <a:blip r:embed="rId3"/>
          <a:stretch>
            <a:fillRect/>
          </a:stretch>
        </p:blipFill>
        <p:spPr>
          <a:xfrm>
            <a:off x="6926217" y="2316299"/>
            <a:ext cx="2495898" cy="685896"/>
          </a:xfrm>
        </p:spPr>
      </p:pic>
      <p:pic>
        <p:nvPicPr>
          <p:cNvPr id="8" name="Picture 7">
            <a:extLst>
              <a:ext uri="{FF2B5EF4-FFF2-40B4-BE49-F238E27FC236}">
                <a16:creationId xmlns:a16="http://schemas.microsoft.com/office/drawing/2014/main" id="{932B3DA2-F1EB-F9AC-F2EF-8D009E7DE2D6}"/>
              </a:ext>
            </a:extLst>
          </p:cNvPr>
          <p:cNvPicPr>
            <a:picLocks noChangeAspect="1"/>
          </p:cNvPicPr>
          <p:nvPr/>
        </p:nvPicPr>
        <p:blipFill>
          <a:blip r:embed="rId4"/>
          <a:stretch>
            <a:fillRect/>
          </a:stretch>
        </p:blipFill>
        <p:spPr>
          <a:xfrm>
            <a:off x="1318192" y="4139328"/>
            <a:ext cx="2791215" cy="762106"/>
          </a:xfrm>
          <a:prstGeom prst="rect">
            <a:avLst/>
          </a:prstGeom>
        </p:spPr>
      </p:pic>
      <p:pic>
        <p:nvPicPr>
          <p:cNvPr id="12" name="Picture 11">
            <a:extLst>
              <a:ext uri="{FF2B5EF4-FFF2-40B4-BE49-F238E27FC236}">
                <a16:creationId xmlns:a16="http://schemas.microsoft.com/office/drawing/2014/main" id="{6642CB61-37C8-0654-1B94-B3344AD6796D}"/>
              </a:ext>
            </a:extLst>
          </p:cNvPr>
          <p:cNvPicPr>
            <a:picLocks noChangeAspect="1"/>
          </p:cNvPicPr>
          <p:nvPr/>
        </p:nvPicPr>
        <p:blipFill>
          <a:blip r:embed="rId5"/>
          <a:stretch>
            <a:fillRect/>
          </a:stretch>
        </p:blipFill>
        <p:spPr>
          <a:xfrm>
            <a:off x="6926217" y="4196486"/>
            <a:ext cx="2915057" cy="704948"/>
          </a:xfrm>
          <a:prstGeom prst="rect">
            <a:avLst/>
          </a:prstGeom>
        </p:spPr>
      </p:pic>
    </p:spTree>
    <p:extLst>
      <p:ext uri="{BB962C8B-B14F-4D97-AF65-F5344CB8AC3E}">
        <p14:creationId xmlns:p14="http://schemas.microsoft.com/office/powerpoint/2010/main" val="307544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AD246-DAF6-A27E-495F-236FB26BC02E}"/>
              </a:ext>
            </a:extLst>
          </p:cNvPr>
          <p:cNvSpPr>
            <a:spLocks noGrp="1"/>
          </p:cNvSpPr>
          <p:nvPr>
            <p:ph type="title"/>
          </p:nvPr>
        </p:nvSpPr>
        <p:spPr/>
        <p:txBody>
          <a:bodyPr/>
          <a:lstStyle/>
          <a:p>
            <a:r>
              <a:rPr lang="en-US" dirty="0" err="1"/>
              <a:t>Kết</a:t>
            </a:r>
            <a:r>
              <a:rPr lang="en-US" dirty="0"/>
              <a:t> </a:t>
            </a:r>
            <a:r>
              <a:rPr lang="en-US" dirty="0" err="1"/>
              <a:t>quả</a:t>
            </a:r>
            <a:endParaRPr lang="en-US" dirty="0"/>
          </a:p>
        </p:txBody>
      </p:sp>
      <p:pic>
        <p:nvPicPr>
          <p:cNvPr id="5" name="Content Placeholder 4">
            <a:extLst>
              <a:ext uri="{FF2B5EF4-FFF2-40B4-BE49-F238E27FC236}">
                <a16:creationId xmlns:a16="http://schemas.microsoft.com/office/drawing/2014/main" id="{38EAD490-C50A-6E6F-C0EC-CD875859C9A6}"/>
              </a:ext>
            </a:extLst>
          </p:cNvPr>
          <p:cNvPicPr>
            <a:picLocks noGrp="1" noChangeAspect="1"/>
          </p:cNvPicPr>
          <p:nvPr>
            <p:ph idx="1"/>
          </p:nvPr>
        </p:nvPicPr>
        <p:blipFill>
          <a:blip r:embed="rId2"/>
          <a:stretch>
            <a:fillRect/>
          </a:stretch>
        </p:blipFill>
        <p:spPr>
          <a:xfrm>
            <a:off x="6414433" y="560579"/>
            <a:ext cx="3516148" cy="677330"/>
          </a:xfrm>
        </p:spPr>
      </p:pic>
      <p:pic>
        <p:nvPicPr>
          <p:cNvPr id="7" name="Picture 6">
            <a:extLst>
              <a:ext uri="{FF2B5EF4-FFF2-40B4-BE49-F238E27FC236}">
                <a16:creationId xmlns:a16="http://schemas.microsoft.com/office/drawing/2014/main" id="{63FAFB18-8D3C-4934-EAD6-9D4D486AD2E8}"/>
              </a:ext>
            </a:extLst>
          </p:cNvPr>
          <p:cNvPicPr>
            <a:picLocks noChangeAspect="1"/>
          </p:cNvPicPr>
          <p:nvPr/>
        </p:nvPicPr>
        <p:blipFill>
          <a:blip r:embed="rId3"/>
          <a:stretch>
            <a:fillRect/>
          </a:stretch>
        </p:blipFill>
        <p:spPr>
          <a:xfrm>
            <a:off x="6414433" y="1237909"/>
            <a:ext cx="3752122" cy="677330"/>
          </a:xfrm>
          <a:prstGeom prst="rect">
            <a:avLst/>
          </a:prstGeom>
        </p:spPr>
      </p:pic>
      <p:pic>
        <p:nvPicPr>
          <p:cNvPr id="9" name="Picture 8">
            <a:extLst>
              <a:ext uri="{FF2B5EF4-FFF2-40B4-BE49-F238E27FC236}">
                <a16:creationId xmlns:a16="http://schemas.microsoft.com/office/drawing/2014/main" id="{3FF6A87E-8676-3757-7EF8-69369B870AF6}"/>
              </a:ext>
            </a:extLst>
          </p:cNvPr>
          <p:cNvPicPr>
            <a:picLocks noChangeAspect="1"/>
          </p:cNvPicPr>
          <p:nvPr/>
        </p:nvPicPr>
        <p:blipFill>
          <a:blip r:embed="rId4"/>
          <a:stretch>
            <a:fillRect/>
          </a:stretch>
        </p:blipFill>
        <p:spPr>
          <a:xfrm>
            <a:off x="6414433" y="1915238"/>
            <a:ext cx="3602176" cy="677331"/>
          </a:xfrm>
          <a:prstGeom prst="rect">
            <a:avLst/>
          </a:prstGeom>
        </p:spPr>
      </p:pic>
      <p:pic>
        <p:nvPicPr>
          <p:cNvPr id="11" name="Picture 10">
            <a:extLst>
              <a:ext uri="{FF2B5EF4-FFF2-40B4-BE49-F238E27FC236}">
                <a16:creationId xmlns:a16="http://schemas.microsoft.com/office/drawing/2014/main" id="{65F82C4B-3C4D-070E-F51C-3D218ED97267}"/>
              </a:ext>
            </a:extLst>
          </p:cNvPr>
          <p:cNvPicPr>
            <a:picLocks noChangeAspect="1"/>
          </p:cNvPicPr>
          <p:nvPr/>
        </p:nvPicPr>
        <p:blipFill>
          <a:blip r:embed="rId5"/>
          <a:stretch>
            <a:fillRect/>
          </a:stretch>
        </p:blipFill>
        <p:spPr>
          <a:xfrm>
            <a:off x="6493091" y="2653820"/>
            <a:ext cx="3069895" cy="1196398"/>
          </a:xfrm>
          <a:prstGeom prst="rect">
            <a:avLst/>
          </a:prstGeom>
        </p:spPr>
      </p:pic>
      <p:pic>
        <p:nvPicPr>
          <p:cNvPr id="13" name="Picture 12">
            <a:extLst>
              <a:ext uri="{FF2B5EF4-FFF2-40B4-BE49-F238E27FC236}">
                <a16:creationId xmlns:a16="http://schemas.microsoft.com/office/drawing/2014/main" id="{525B8DEC-9D68-ED20-1696-42C4E28B2188}"/>
              </a:ext>
            </a:extLst>
          </p:cNvPr>
          <p:cNvPicPr>
            <a:picLocks noChangeAspect="1"/>
          </p:cNvPicPr>
          <p:nvPr/>
        </p:nvPicPr>
        <p:blipFill>
          <a:blip r:embed="rId6"/>
          <a:stretch>
            <a:fillRect/>
          </a:stretch>
        </p:blipFill>
        <p:spPr>
          <a:xfrm>
            <a:off x="6493091" y="3850218"/>
            <a:ext cx="3069895" cy="1219370"/>
          </a:xfrm>
          <a:prstGeom prst="rect">
            <a:avLst/>
          </a:prstGeom>
        </p:spPr>
      </p:pic>
      <p:pic>
        <p:nvPicPr>
          <p:cNvPr id="15" name="Picture 14">
            <a:extLst>
              <a:ext uri="{FF2B5EF4-FFF2-40B4-BE49-F238E27FC236}">
                <a16:creationId xmlns:a16="http://schemas.microsoft.com/office/drawing/2014/main" id="{5A40D266-86BF-493B-B23A-90A0AB002920}"/>
              </a:ext>
            </a:extLst>
          </p:cNvPr>
          <p:cNvPicPr>
            <a:picLocks noChangeAspect="1"/>
          </p:cNvPicPr>
          <p:nvPr/>
        </p:nvPicPr>
        <p:blipFill>
          <a:blip r:embed="rId7"/>
          <a:stretch>
            <a:fillRect/>
          </a:stretch>
        </p:blipFill>
        <p:spPr>
          <a:xfrm>
            <a:off x="6531195" y="5160615"/>
            <a:ext cx="3069895" cy="1295581"/>
          </a:xfrm>
          <a:prstGeom prst="rect">
            <a:avLst/>
          </a:prstGeom>
        </p:spPr>
      </p:pic>
    </p:spTree>
    <p:extLst>
      <p:ext uri="{BB962C8B-B14F-4D97-AF65-F5344CB8AC3E}">
        <p14:creationId xmlns:p14="http://schemas.microsoft.com/office/powerpoint/2010/main" val="115345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7A124-19AA-6D42-CD17-DFF4CB369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930593-96A0-FEA8-7A07-1E126D4C4EC7}"/>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sau</a:t>
            </a:r>
            <a:r>
              <a:rPr lang="en-US" dirty="0"/>
              <a:t> </a:t>
            </a:r>
            <a:r>
              <a:rPr lang="en-US" dirty="0" err="1"/>
              <a:t>chiều</a:t>
            </a:r>
            <a:r>
              <a:rPr lang="en-US" dirty="0"/>
              <a:t> </a:t>
            </a:r>
            <a:r>
              <a:rPr lang="en-US" dirty="0" err="1"/>
              <a:t>chỉnh</a:t>
            </a:r>
            <a:r>
              <a:rPr lang="en-US" dirty="0"/>
              <a:t> </a:t>
            </a:r>
            <a:r>
              <a:rPr lang="en-US" dirty="0" err="1"/>
              <a:t>tham</a:t>
            </a:r>
            <a:r>
              <a:rPr lang="en-US" dirty="0"/>
              <a:t> </a:t>
            </a:r>
            <a:r>
              <a:rPr lang="en-US" dirty="0" err="1"/>
              <a:t>số</a:t>
            </a:r>
            <a:r>
              <a:rPr lang="en-US" dirty="0"/>
              <a:t> </a:t>
            </a:r>
          </a:p>
        </p:txBody>
      </p:sp>
      <p:pic>
        <p:nvPicPr>
          <p:cNvPr id="6" name="Content Placeholder 5">
            <a:extLst>
              <a:ext uri="{FF2B5EF4-FFF2-40B4-BE49-F238E27FC236}">
                <a16:creationId xmlns:a16="http://schemas.microsoft.com/office/drawing/2014/main" id="{F8A18788-A111-E00F-7A5B-2D0D5B7F9768}"/>
              </a:ext>
            </a:extLst>
          </p:cNvPr>
          <p:cNvPicPr>
            <a:picLocks noGrp="1" noChangeAspect="1"/>
          </p:cNvPicPr>
          <p:nvPr>
            <p:ph idx="1"/>
          </p:nvPr>
        </p:nvPicPr>
        <p:blipFill>
          <a:blip r:embed="rId2"/>
          <a:stretch>
            <a:fillRect/>
          </a:stretch>
        </p:blipFill>
        <p:spPr>
          <a:xfrm>
            <a:off x="7293362" y="1054732"/>
            <a:ext cx="2910510" cy="1324785"/>
          </a:xfrm>
          <a:prstGeom prst="rect">
            <a:avLst/>
          </a:prstGeom>
        </p:spPr>
      </p:pic>
      <p:pic>
        <p:nvPicPr>
          <p:cNvPr id="10" name="Picture 9" descr="A screenshot of a computer screen&#10;&#10;AI-generated content may be incorrect.">
            <a:extLst>
              <a:ext uri="{FF2B5EF4-FFF2-40B4-BE49-F238E27FC236}">
                <a16:creationId xmlns:a16="http://schemas.microsoft.com/office/drawing/2014/main" id="{99DDFCAE-0194-377E-1867-69455DE1E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362" y="2762157"/>
            <a:ext cx="2905530" cy="1333686"/>
          </a:xfrm>
          <a:prstGeom prst="rect">
            <a:avLst/>
          </a:prstGeom>
        </p:spPr>
      </p:pic>
      <p:pic>
        <p:nvPicPr>
          <p:cNvPr id="14" name="Picture 13" descr="A screenshot of a computer screen&#10;&#10;AI-generated content may be incorrect.">
            <a:extLst>
              <a:ext uri="{FF2B5EF4-FFF2-40B4-BE49-F238E27FC236}">
                <a16:creationId xmlns:a16="http://schemas.microsoft.com/office/drawing/2014/main" id="{CB0E51C0-321E-885E-1767-D62FEBED7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3362" y="4338117"/>
            <a:ext cx="2772162" cy="1257475"/>
          </a:xfrm>
          <a:prstGeom prst="rect">
            <a:avLst/>
          </a:prstGeom>
        </p:spPr>
      </p:pic>
    </p:spTree>
    <p:extLst>
      <p:ext uri="{BB962C8B-B14F-4D97-AF65-F5344CB8AC3E}">
        <p14:creationId xmlns:p14="http://schemas.microsoft.com/office/powerpoint/2010/main" val="1643836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8CBD4-E543-9055-06E6-D2CD06E5C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A783B-19EF-A080-E6EA-9A743AB39E91}"/>
              </a:ext>
            </a:extLst>
          </p:cNvPr>
          <p:cNvSpPr>
            <a:spLocks noGrp="1"/>
          </p:cNvSpPr>
          <p:nvPr>
            <p:ph type="ctrTitle"/>
          </p:nvPr>
        </p:nvSpPr>
        <p:spPr>
          <a:xfrm>
            <a:off x="2815929" y="509456"/>
            <a:ext cx="6560142" cy="5478389"/>
          </a:xfrm>
          <a:noFill/>
        </p:spPr>
        <p:txBody>
          <a:bodyPr/>
          <a:lstStyle/>
          <a:p>
            <a:r>
              <a:rPr lang="en-US" sz="5400" dirty="0"/>
              <a:t>4.So </a:t>
            </a:r>
            <a:r>
              <a:rPr lang="en-US" sz="5400" dirty="0" err="1"/>
              <a:t>sánh</a:t>
            </a:r>
            <a:r>
              <a:rPr lang="en-US" sz="5400" dirty="0"/>
              <a:t> </a:t>
            </a:r>
            <a:r>
              <a:rPr lang="en-US" sz="5400" dirty="0" err="1"/>
              <a:t>các</a:t>
            </a:r>
            <a:r>
              <a:rPr lang="en-US" sz="5400" dirty="0"/>
              <a:t> </a:t>
            </a:r>
            <a:r>
              <a:rPr lang="en-US" sz="5400" dirty="0" err="1"/>
              <a:t>mô</a:t>
            </a:r>
            <a:r>
              <a:rPr lang="en-US" sz="5400" dirty="0"/>
              <a:t> </a:t>
            </a:r>
            <a:r>
              <a:rPr lang="en-US" sz="5400" dirty="0" err="1"/>
              <a:t>hình</a:t>
            </a:r>
            <a:endParaRPr lang="en-US" sz="5400" dirty="0"/>
          </a:p>
        </p:txBody>
      </p:sp>
      <p:sp>
        <p:nvSpPr>
          <p:cNvPr id="3" name="Subtitle 2">
            <a:extLst>
              <a:ext uri="{FF2B5EF4-FFF2-40B4-BE49-F238E27FC236}">
                <a16:creationId xmlns:a16="http://schemas.microsoft.com/office/drawing/2014/main" id="{347BEBA3-3F19-A5AD-26FA-9BC5819C90C8}"/>
              </a:ext>
            </a:extLst>
          </p:cNvPr>
          <p:cNvSpPr>
            <a:spLocks noGrp="1"/>
          </p:cNvSpPr>
          <p:nvPr>
            <p:ph type="subTitle" idx="1"/>
          </p:nvPr>
        </p:nvSpPr>
        <p:spPr>
          <a:xfrm>
            <a:off x="2815929" y="4412973"/>
            <a:ext cx="6560142" cy="1935571"/>
          </a:xfrm>
          <a:noFill/>
        </p:spPr>
        <p:txBody>
          <a:bodyPr/>
          <a:lstStyle/>
          <a:p>
            <a:endParaRPr lang="en-US" dirty="0"/>
          </a:p>
        </p:txBody>
      </p:sp>
    </p:spTree>
    <p:extLst>
      <p:ext uri="{BB962C8B-B14F-4D97-AF65-F5344CB8AC3E}">
        <p14:creationId xmlns:p14="http://schemas.microsoft.com/office/powerpoint/2010/main" val="2312208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46148692-01F9-F0AF-248D-A06D949F3145}"/>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2868168" y="923544"/>
            <a:ext cx="6455664" cy="5010912"/>
          </a:xfrm>
          <a:noFill/>
        </p:spPr>
        <p:txBody>
          <a:bodyPr anchor="ctr"/>
          <a:lstStyle/>
          <a:p>
            <a:pPr marL="457200" indent="-457200">
              <a:buFont typeface="+mj-lt"/>
              <a:buAutoNum type="arabicPeriod"/>
            </a:pPr>
            <a:r>
              <a:rPr lang="en-US" dirty="0" err="1"/>
              <a:t>Lí</a:t>
            </a:r>
            <a:r>
              <a:rPr lang="en-US" dirty="0"/>
              <a:t> do </a:t>
            </a:r>
            <a:r>
              <a:rPr lang="en-US" dirty="0" err="1"/>
              <a:t>chọn</a:t>
            </a:r>
            <a:r>
              <a:rPr lang="en-US" dirty="0"/>
              <a:t> </a:t>
            </a:r>
            <a:r>
              <a:rPr lang="en-US" dirty="0" err="1"/>
              <a:t>đề</a:t>
            </a:r>
            <a:r>
              <a:rPr lang="en-US" dirty="0"/>
              <a:t> </a:t>
            </a:r>
            <a:r>
              <a:rPr lang="en-US" dirty="0" err="1"/>
              <a:t>tài</a:t>
            </a:r>
            <a:r>
              <a:rPr lang="en-US" dirty="0"/>
              <a:t> </a:t>
            </a:r>
            <a:r>
              <a:rPr lang="en-US" dirty="0" err="1"/>
              <a:t>và</a:t>
            </a:r>
            <a:r>
              <a:rPr lang="en-US" dirty="0"/>
              <a:t> </a:t>
            </a:r>
            <a:r>
              <a:rPr lang="en-US" dirty="0" err="1"/>
              <a:t>mục</a:t>
            </a:r>
            <a:r>
              <a:rPr lang="en-US" dirty="0"/>
              <a:t> </a:t>
            </a:r>
            <a:r>
              <a:rPr lang="en-US" dirty="0" err="1"/>
              <a:t>tiêu</a:t>
            </a:r>
            <a:r>
              <a:rPr lang="en-US" dirty="0"/>
              <a:t> </a:t>
            </a:r>
            <a:r>
              <a:rPr lang="en-US" dirty="0" err="1"/>
              <a:t>của</a:t>
            </a:r>
            <a:r>
              <a:rPr lang="en-US" dirty="0"/>
              <a:t> </a:t>
            </a:r>
            <a:r>
              <a:rPr lang="en-US" dirty="0" err="1"/>
              <a:t>đề</a:t>
            </a:r>
            <a:r>
              <a:rPr lang="en-US" dirty="0"/>
              <a:t> </a:t>
            </a:r>
            <a:r>
              <a:rPr lang="en-US" dirty="0" err="1"/>
              <a:t>tài</a:t>
            </a:r>
            <a:endParaRPr lang="en-US" dirty="0"/>
          </a:p>
        </p:txBody>
      </p:sp>
    </p:spTree>
    <p:extLst>
      <p:ext uri="{BB962C8B-B14F-4D97-AF65-F5344CB8AC3E}">
        <p14:creationId xmlns:p14="http://schemas.microsoft.com/office/powerpoint/2010/main" val="1756128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34F9-A70A-D7E3-0019-131EE5889210}"/>
              </a:ext>
            </a:extLst>
          </p:cNvPr>
          <p:cNvSpPr>
            <a:spLocks noGrp="1"/>
          </p:cNvSpPr>
          <p:nvPr>
            <p:ph type="title"/>
          </p:nvPr>
        </p:nvSpPr>
        <p:spPr>
          <a:xfrm>
            <a:off x="838200" y="365125"/>
            <a:ext cx="10515600" cy="1325563"/>
          </a:xfrm>
        </p:spPr>
        <p:txBody>
          <a:bodyPr anchor="ctr">
            <a:normAutofit/>
          </a:bodyPr>
          <a:lstStyle/>
          <a:p>
            <a:r>
              <a:rPr lang="en-US" dirty="0"/>
              <a:t>So </a:t>
            </a:r>
            <a:r>
              <a:rPr lang="en-US" dirty="0" err="1"/>
              <a:t>sánh</a:t>
            </a:r>
            <a:r>
              <a:rPr lang="en-US" dirty="0"/>
              <a:t> </a:t>
            </a:r>
            <a:r>
              <a:rPr lang="en-US" dirty="0" err="1"/>
              <a:t>các</a:t>
            </a:r>
            <a:r>
              <a:rPr lang="en-US" dirty="0"/>
              <a:t> </a:t>
            </a:r>
            <a:r>
              <a:rPr lang="en-US" dirty="0" err="1"/>
              <a:t>mô</a:t>
            </a:r>
            <a:r>
              <a:rPr lang="en-US" dirty="0"/>
              <a:t> </a:t>
            </a:r>
            <a:r>
              <a:rPr lang="en-US" dirty="0" err="1"/>
              <a:t>hình</a:t>
            </a:r>
            <a:endParaRPr lang="en-US" dirty="0"/>
          </a:p>
        </p:txBody>
      </p:sp>
      <p:graphicFrame>
        <p:nvGraphicFramePr>
          <p:cNvPr id="4" name="Content Placeholder 3">
            <a:extLst>
              <a:ext uri="{FF2B5EF4-FFF2-40B4-BE49-F238E27FC236}">
                <a16:creationId xmlns:a16="http://schemas.microsoft.com/office/drawing/2014/main" id="{243A8F36-1A42-1423-3C4C-9DA4DD42EF94}"/>
              </a:ext>
            </a:extLst>
          </p:cNvPr>
          <p:cNvGraphicFramePr>
            <a:graphicFrameLocks noGrp="1"/>
          </p:cNvGraphicFramePr>
          <p:nvPr>
            <p:ph type="tbl" sz="quarter" idx="13"/>
            <p:extLst>
              <p:ext uri="{D42A27DB-BD31-4B8C-83A1-F6EECF244321}">
                <p14:modId xmlns:p14="http://schemas.microsoft.com/office/powerpoint/2010/main" val="3636975621"/>
              </p:ext>
            </p:extLst>
          </p:nvPr>
        </p:nvGraphicFramePr>
        <p:xfrm>
          <a:off x="1176085" y="1825625"/>
          <a:ext cx="9839832" cy="4503302"/>
        </p:xfrm>
        <a:graphic>
          <a:graphicData uri="http://schemas.openxmlformats.org/drawingml/2006/table">
            <a:tbl>
              <a:tblPr firstRow="1" bandRow="1">
                <a:noFill/>
              </a:tblPr>
              <a:tblGrid>
                <a:gridCol w="1617256">
                  <a:extLst>
                    <a:ext uri="{9D8B030D-6E8A-4147-A177-3AD203B41FA5}">
                      <a16:colId xmlns:a16="http://schemas.microsoft.com/office/drawing/2014/main" val="1489575236"/>
                    </a:ext>
                  </a:extLst>
                </a:gridCol>
                <a:gridCol w="1617256">
                  <a:extLst>
                    <a:ext uri="{9D8B030D-6E8A-4147-A177-3AD203B41FA5}">
                      <a16:colId xmlns:a16="http://schemas.microsoft.com/office/drawing/2014/main" val="173704160"/>
                    </a:ext>
                  </a:extLst>
                </a:gridCol>
                <a:gridCol w="1670227">
                  <a:extLst>
                    <a:ext uri="{9D8B030D-6E8A-4147-A177-3AD203B41FA5}">
                      <a16:colId xmlns:a16="http://schemas.microsoft.com/office/drawing/2014/main" val="3061381648"/>
                    </a:ext>
                  </a:extLst>
                </a:gridCol>
                <a:gridCol w="1617256">
                  <a:extLst>
                    <a:ext uri="{9D8B030D-6E8A-4147-A177-3AD203B41FA5}">
                      <a16:colId xmlns:a16="http://schemas.microsoft.com/office/drawing/2014/main" val="3532057264"/>
                    </a:ext>
                  </a:extLst>
                </a:gridCol>
                <a:gridCol w="1644035">
                  <a:extLst>
                    <a:ext uri="{9D8B030D-6E8A-4147-A177-3AD203B41FA5}">
                      <a16:colId xmlns:a16="http://schemas.microsoft.com/office/drawing/2014/main" val="3110297048"/>
                    </a:ext>
                  </a:extLst>
                </a:gridCol>
                <a:gridCol w="1673802">
                  <a:extLst>
                    <a:ext uri="{9D8B030D-6E8A-4147-A177-3AD203B41FA5}">
                      <a16:colId xmlns:a16="http://schemas.microsoft.com/office/drawing/2014/main" val="3217421556"/>
                    </a:ext>
                  </a:extLst>
                </a:gridCol>
              </a:tblGrid>
              <a:tr h="736906">
                <a:tc>
                  <a:txBody>
                    <a:bodyPr/>
                    <a:lstStyle/>
                    <a:p>
                      <a:r>
                        <a:rPr lang="en-US" sz="1500" b="1">
                          <a:solidFill>
                            <a:srgbClr val="FFFFFF"/>
                          </a:solidFill>
                        </a:rPr>
                        <a:t>Mô hình</a:t>
                      </a:r>
                    </a:p>
                  </a:txBody>
                  <a:tcPr marL="210946" marR="126568" marT="126568" marB="126568"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500" b="1">
                          <a:solidFill>
                            <a:srgbClr val="FFFFFF"/>
                          </a:solidFill>
                        </a:rPr>
                        <a:t>Accuracy</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500" b="1">
                          <a:solidFill>
                            <a:srgbClr val="FFFFFF"/>
                          </a:solidFill>
                        </a:rPr>
                        <a:t>Precision (avg)</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500" b="1">
                          <a:solidFill>
                            <a:srgbClr val="FFFFFF"/>
                          </a:solidFill>
                        </a:rPr>
                        <a:t>Recall (avg)</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500" b="1">
                          <a:solidFill>
                            <a:srgbClr val="FFFFFF"/>
                          </a:solidFill>
                        </a:rPr>
                        <a:t>F1-score (avg)</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500" b="1">
                          <a:solidFill>
                            <a:srgbClr val="FFFFFF"/>
                          </a:solidFill>
                        </a:rPr>
                        <a:t>Nhận xét</a:t>
                      </a:r>
                    </a:p>
                  </a:txBody>
                  <a:tcPr marL="210946" marR="126568" marT="126568" marB="126568"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731053598"/>
                  </a:ext>
                </a:extLst>
              </a:tr>
              <a:tr h="1186925">
                <a:tc>
                  <a:txBody>
                    <a:bodyPr/>
                    <a:lstStyle/>
                    <a:p>
                      <a:r>
                        <a:rPr lang="en-US" sz="1500" b="1">
                          <a:solidFill>
                            <a:schemeClr val="tx1">
                              <a:lumMod val="85000"/>
                              <a:lumOff val="15000"/>
                            </a:schemeClr>
                          </a:solidFill>
                        </a:rPr>
                        <a:t>Logistic Regression</a:t>
                      </a:r>
                      <a:endParaRPr lang="en-US" sz="1500">
                        <a:solidFill>
                          <a:schemeClr val="tx1">
                            <a:lumMod val="85000"/>
                            <a:lumOff val="15000"/>
                          </a:schemeClr>
                        </a:solidFill>
                      </a:endParaRPr>
                    </a:p>
                  </a:txBody>
                  <a:tcPr marL="210946" marR="126568" marT="126568" marB="126568"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500" b="1">
                          <a:solidFill>
                            <a:schemeClr val="tx1">
                              <a:lumMod val="85000"/>
                              <a:lumOff val="15000"/>
                            </a:schemeClr>
                          </a:solidFill>
                        </a:rPr>
                        <a:t>0.9968</a:t>
                      </a:r>
                      <a:endParaRPr lang="en-US" sz="1500">
                        <a:solidFill>
                          <a:schemeClr val="tx1">
                            <a:lumMod val="85000"/>
                            <a:lumOff val="15000"/>
                          </a:schemeClr>
                        </a:solidFill>
                      </a:endParaRP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500" b="1">
                          <a:solidFill>
                            <a:schemeClr val="tx1">
                              <a:lumMod val="85000"/>
                              <a:lumOff val="15000"/>
                            </a:schemeClr>
                          </a:solidFill>
                        </a:rPr>
                        <a:t>1.00</a:t>
                      </a:r>
                      <a:endParaRPr lang="en-US" sz="1500">
                        <a:solidFill>
                          <a:schemeClr val="tx1">
                            <a:lumMod val="85000"/>
                            <a:lumOff val="15000"/>
                          </a:schemeClr>
                        </a:solidFill>
                      </a:endParaRP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500" b="1">
                          <a:solidFill>
                            <a:schemeClr val="tx1">
                              <a:lumMod val="85000"/>
                              <a:lumOff val="15000"/>
                            </a:schemeClr>
                          </a:solidFill>
                        </a:rPr>
                        <a:t>1.00</a:t>
                      </a:r>
                      <a:endParaRPr lang="en-US" sz="1500">
                        <a:solidFill>
                          <a:schemeClr val="tx1">
                            <a:lumMod val="85000"/>
                            <a:lumOff val="15000"/>
                          </a:schemeClr>
                        </a:solidFill>
                      </a:endParaRP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500" b="1">
                          <a:solidFill>
                            <a:schemeClr val="tx1">
                              <a:lumMod val="85000"/>
                              <a:lumOff val="15000"/>
                            </a:schemeClr>
                          </a:solidFill>
                        </a:rPr>
                        <a:t>1.00</a:t>
                      </a:r>
                      <a:endParaRPr lang="en-US" sz="1500">
                        <a:solidFill>
                          <a:schemeClr val="tx1">
                            <a:lumMod val="85000"/>
                            <a:lumOff val="15000"/>
                          </a:schemeClr>
                        </a:solidFill>
                      </a:endParaRP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500">
                          <a:solidFill>
                            <a:schemeClr val="tx1">
                              <a:lumMod val="85000"/>
                              <a:lumOff val="15000"/>
                            </a:schemeClr>
                          </a:solidFill>
                        </a:rPr>
                        <a:t>Chính xác gần tuyệt đối, ổn định, rất phù hợp triển khai</a:t>
                      </a:r>
                    </a:p>
                  </a:txBody>
                  <a:tcPr marL="210946" marR="126568" marT="126568" marB="126568"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952213040"/>
                  </a:ext>
                </a:extLst>
              </a:tr>
              <a:tr h="1411935">
                <a:tc>
                  <a:txBody>
                    <a:bodyPr/>
                    <a:lstStyle/>
                    <a:p>
                      <a:r>
                        <a:rPr lang="en-US" sz="1500" b="1">
                          <a:solidFill>
                            <a:schemeClr val="tx1">
                              <a:lumMod val="85000"/>
                              <a:lumOff val="15000"/>
                            </a:schemeClr>
                          </a:solidFill>
                        </a:rPr>
                        <a:t>KNN</a:t>
                      </a:r>
                      <a:endParaRPr lang="en-US" sz="1500">
                        <a:solidFill>
                          <a:schemeClr val="tx1">
                            <a:lumMod val="85000"/>
                            <a:lumOff val="15000"/>
                          </a:schemeClr>
                        </a:solidFill>
                      </a:endParaRPr>
                    </a:p>
                  </a:txBody>
                  <a:tcPr marL="210946" marR="126568" marT="126568" marB="126568"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500">
                          <a:solidFill>
                            <a:schemeClr val="tx1">
                              <a:lumMod val="85000"/>
                              <a:lumOff val="15000"/>
                            </a:schemeClr>
                          </a:solidFill>
                        </a:rPr>
                        <a:t>0.9483</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500">
                          <a:solidFill>
                            <a:schemeClr val="tx1">
                              <a:lumMod val="85000"/>
                              <a:lumOff val="15000"/>
                            </a:schemeClr>
                          </a:solidFill>
                        </a:rPr>
                        <a:t>0.95</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500">
                          <a:solidFill>
                            <a:schemeClr val="tx1">
                              <a:lumMod val="85000"/>
                              <a:lumOff val="15000"/>
                            </a:schemeClr>
                          </a:solidFill>
                        </a:rPr>
                        <a:t>0.95</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500">
                          <a:solidFill>
                            <a:schemeClr val="tx1">
                              <a:lumMod val="85000"/>
                              <a:lumOff val="15000"/>
                            </a:schemeClr>
                          </a:solidFill>
                        </a:rPr>
                        <a:t>0.95</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vi-VN" sz="1500">
                          <a:solidFill>
                            <a:schemeClr val="tx1">
                              <a:lumMod val="85000"/>
                              <a:lumOff val="15000"/>
                            </a:schemeClr>
                          </a:solidFill>
                        </a:rPr>
                        <a:t>Hiệu quả tốt, linh hoạt, nhưng phụ thuộc khoảng cách</a:t>
                      </a:r>
                    </a:p>
                  </a:txBody>
                  <a:tcPr marL="210946" marR="126568" marT="126568" marB="126568"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84889588"/>
                  </a:ext>
                </a:extLst>
              </a:tr>
              <a:tr h="961916">
                <a:tc>
                  <a:txBody>
                    <a:bodyPr/>
                    <a:lstStyle/>
                    <a:p>
                      <a:r>
                        <a:rPr lang="en-US" sz="1500" b="1">
                          <a:solidFill>
                            <a:schemeClr val="tx1">
                              <a:lumMod val="85000"/>
                              <a:lumOff val="15000"/>
                            </a:schemeClr>
                          </a:solidFill>
                        </a:rPr>
                        <a:t>Decision Tree</a:t>
                      </a:r>
                      <a:endParaRPr lang="en-US" sz="1500">
                        <a:solidFill>
                          <a:schemeClr val="tx1">
                            <a:lumMod val="85000"/>
                            <a:lumOff val="15000"/>
                          </a:schemeClr>
                        </a:solidFill>
                      </a:endParaRPr>
                    </a:p>
                  </a:txBody>
                  <a:tcPr marL="210946" marR="126568" marT="126568" marB="126568"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500">
                          <a:solidFill>
                            <a:schemeClr val="tx1">
                              <a:lumMod val="85000"/>
                              <a:lumOff val="15000"/>
                            </a:schemeClr>
                          </a:solidFill>
                        </a:rPr>
                        <a:t>0.9046</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500">
                          <a:solidFill>
                            <a:schemeClr val="tx1">
                              <a:lumMod val="85000"/>
                              <a:lumOff val="15000"/>
                            </a:schemeClr>
                          </a:solidFill>
                        </a:rPr>
                        <a:t>0.90</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500">
                          <a:solidFill>
                            <a:schemeClr val="tx1">
                              <a:lumMod val="85000"/>
                              <a:lumOff val="15000"/>
                            </a:schemeClr>
                          </a:solidFill>
                        </a:rPr>
                        <a:t>0.90</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500">
                          <a:solidFill>
                            <a:schemeClr val="tx1">
                              <a:lumMod val="85000"/>
                              <a:lumOff val="15000"/>
                            </a:schemeClr>
                          </a:solidFill>
                        </a:rPr>
                        <a:t>0.90</a:t>
                      </a:r>
                    </a:p>
                  </a:txBody>
                  <a:tcPr marL="210946" marR="126568" marT="126568" marB="12656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vi-VN" sz="1500">
                          <a:solidFill>
                            <a:schemeClr val="tx1">
                              <a:lumMod val="85000"/>
                              <a:lumOff val="15000"/>
                            </a:schemeClr>
                          </a:solidFill>
                        </a:rPr>
                        <a:t>Dễ giải thích, nhưng độ chính xác thấp hơn</a:t>
                      </a:r>
                    </a:p>
                  </a:txBody>
                  <a:tcPr marL="210946" marR="126568" marT="126568" marB="126568"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32596167"/>
                  </a:ext>
                </a:extLst>
              </a:tr>
            </a:tbl>
          </a:graphicData>
        </a:graphic>
      </p:graphicFrame>
    </p:spTree>
    <p:extLst>
      <p:ext uri="{BB962C8B-B14F-4D97-AF65-F5344CB8AC3E}">
        <p14:creationId xmlns:p14="http://schemas.microsoft.com/office/powerpoint/2010/main" val="452577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0DA87-F668-F7D9-B4D6-404E72634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3811E-FFB1-C9A5-F2D0-1033D5DD9D7D}"/>
              </a:ext>
            </a:extLst>
          </p:cNvPr>
          <p:cNvSpPr>
            <a:spLocks noGrp="1"/>
          </p:cNvSpPr>
          <p:nvPr>
            <p:ph type="ctrTitle"/>
          </p:nvPr>
        </p:nvSpPr>
        <p:spPr>
          <a:xfrm>
            <a:off x="2815929" y="509456"/>
            <a:ext cx="6560142" cy="5478389"/>
          </a:xfrm>
          <a:noFill/>
        </p:spPr>
        <p:txBody>
          <a:bodyPr/>
          <a:lstStyle/>
          <a:p>
            <a:r>
              <a:rPr lang="en-US" sz="5400" dirty="0"/>
              <a:t>5. </a:t>
            </a:r>
            <a:r>
              <a:rPr lang="en-US" sz="5400" dirty="0" err="1"/>
              <a:t>Kết</a:t>
            </a:r>
            <a:r>
              <a:rPr lang="en-US" sz="5400" dirty="0"/>
              <a:t> </a:t>
            </a:r>
            <a:r>
              <a:rPr lang="en-US" sz="5400" dirty="0" err="1"/>
              <a:t>luận</a:t>
            </a:r>
            <a:endParaRPr lang="en-US" sz="5400" dirty="0"/>
          </a:p>
        </p:txBody>
      </p:sp>
      <p:sp>
        <p:nvSpPr>
          <p:cNvPr id="3" name="Subtitle 2">
            <a:extLst>
              <a:ext uri="{FF2B5EF4-FFF2-40B4-BE49-F238E27FC236}">
                <a16:creationId xmlns:a16="http://schemas.microsoft.com/office/drawing/2014/main" id="{ED5CB2DB-7A59-620F-0E25-510A0B93D590}"/>
              </a:ext>
            </a:extLst>
          </p:cNvPr>
          <p:cNvSpPr>
            <a:spLocks noGrp="1"/>
          </p:cNvSpPr>
          <p:nvPr>
            <p:ph type="subTitle" idx="1"/>
          </p:nvPr>
        </p:nvSpPr>
        <p:spPr>
          <a:xfrm>
            <a:off x="2815929" y="4412973"/>
            <a:ext cx="6560142" cy="1935571"/>
          </a:xfrm>
          <a:noFill/>
        </p:spPr>
        <p:txBody>
          <a:bodyPr/>
          <a:lstStyle/>
          <a:p>
            <a:endParaRPr lang="en-US" dirty="0"/>
          </a:p>
        </p:txBody>
      </p:sp>
    </p:spTree>
    <p:extLst>
      <p:ext uri="{BB962C8B-B14F-4D97-AF65-F5344CB8AC3E}">
        <p14:creationId xmlns:p14="http://schemas.microsoft.com/office/powerpoint/2010/main" val="3841479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9404-DBEB-395E-F731-88F4BD5E3C11}"/>
              </a:ext>
            </a:extLst>
          </p:cNvPr>
          <p:cNvSpPr>
            <a:spLocks noGrp="1"/>
          </p:cNvSpPr>
          <p:nvPr>
            <p:ph type="title"/>
          </p:nvPr>
        </p:nvSpPr>
        <p:spPr>
          <a:xfrm>
            <a:off x="838200" y="304803"/>
            <a:ext cx="10515600" cy="1472974"/>
          </a:xfrm>
        </p:spPr>
        <p:txBody>
          <a:bodyPr anchor="ctr">
            <a:normAutofit/>
          </a:bodyPr>
          <a:lstStyle/>
          <a:p>
            <a:r>
              <a:rPr lang="en-US" dirty="0" err="1"/>
              <a:t>Kết</a:t>
            </a:r>
            <a:r>
              <a:rPr lang="en-US" dirty="0"/>
              <a:t> </a:t>
            </a:r>
            <a:r>
              <a:rPr lang="en-US" dirty="0" err="1"/>
              <a:t>luận</a:t>
            </a:r>
            <a:endParaRPr lang="en-US" dirty="0"/>
          </a:p>
        </p:txBody>
      </p:sp>
      <p:graphicFrame>
        <p:nvGraphicFramePr>
          <p:cNvPr id="8" name="Content Placeholder 7">
            <a:extLst>
              <a:ext uri="{FF2B5EF4-FFF2-40B4-BE49-F238E27FC236}">
                <a16:creationId xmlns:a16="http://schemas.microsoft.com/office/drawing/2014/main" id="{2C39A1A9-DE9C-ECD4-2E32-C0BC93631C1E}"/>
              </a:ext>
            </a:extLst>
          </p:cNvPr>
          <p:cNvGraphicFramePr>
            <a:graphicFrameLocks noGrp="1"/>
          </p:cNvGraphicFramePr>
          <p:nvPr>
            <p:ph sz="quarter" idx="13"/>
            <p:extLst>
              <p:ext uri="{D42A27DB-BD31-4B8C-83A1-F6EECF244321}">
                <p14:modId xmlns:p14="http://schemas.microsoft.com/office/powerpoint/2010/main" val="3724686984"/>
              </p:ext>
            </p:extLst>
          </p:nvPr>
        </p:nvGraphicFramePr>
        <p:xfrm>
          <a:off x="838199" y="1660503"/>
          <a:ext cx="9968346" cy="4303247"/>
        </p:xfrm>
        <a:graphic>
          <a:graphicData uri="http://schemas.openxmlformats.org/drawingml/2006/table">
            <a:tbl>
              <a:tblPr>
                <a:solidFill>
                  <a:srgbClr val="F7F7F7"/>
                </a:solidFill>
              </a:tblPr>
              <a:tblGrid>
                <a:gridCol w="2435924">
                  <a:extLst>
                    <a:ext uri="{9D8B030D-6E8A-4147-A177-3AD203B41FA5}">
                      <a16:colId xmlns:a16="http://schemas.microsoft.com/office/drawing/2014/main" val="2958398352"/>
                    </a:ext>
                  </a:extLst>
                </a:gridCol>
                <a:gridCol w="2538874">
                  <a:extLst>
                    <a:ext uri="{9D8B030D-6E8A-4147-A177-3AD203B41FA5}">
                      <a16:colId xmlns:a16="http://schemas.microsoft.com/office/drawing/2014/main" val="1081116907"/>
                    </a:ext>
                  </a:extLst>
                </a:gridCol>
                <a:gridCol w="2491075">
                  <a:extLst>
                    <a:ext uri="{9D8B030D-6E8A-4147-A177-3AD203B41FA5}">
                      <a16:colId xmlns:a16="http://schemas.microsoft.com/office/drawing/2014/main" val="4168628050"/>
                    </a:ext>
                  </a:extLst>
                </a:gridCol>
                <a:gridCol w="2502473">
                  <a:extLst>
                    <a:ext uri="{9D8B030D-6E8A-4147-A177-3AD203B41FA5}">
                      <a16:colId xmlns:a16="http://schemas.microsoft.com/office/drawing/2014/main" val="3196764358"/>
                    </a:ext>
                  </a:extLst>
                </a:gridCol>
              </a:tblGrid>
              <a:tr h="291475">
                <a:tc>
                  <a:txBody>
                    <a:bodyPr/>
                    <a:lstStyle/>
                    <a:p>
                      <a:r>
                        <a:rPr lang="en-US" sz="1300" b="1" cap="none" spc="0">
                          <a:solidFill>
                            <a:schemeClr val="tx1"/>
                          </a:solidFill>
                          <a:latin typeface="+mj-lt"/>
                        </a:rPr>
                        <a:t>Tiêu chí</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tc>
                  <a:txBody>
                    <a:bodyPr/>
                    <a:lstStyle/>
                    <a:p>
                      <a:r>
                        <a:rPr lang="en-US" sz="1300" b="1" cap="none" spc="0">
                          <a:solidFill>
                            <a:schemeClr val="tx1"/>
                          </a:solidFill>
                          <a:latin typeface="+mj-lt"/>
                        </a:rPr>
                        <a:t>Logistic Regression</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tc>
                  <a:txBody>
                    <a:bodyPr/>
                    <a:lstStyle/>
                    <a:p>
                      <a:r>
                        <a:rPr lang="en-US" sz="1300" b="1" cap="none" spc="0">
                          <a:solidFill>
                            <a:schemeClr val="tx1"/>
                          </a:solidFill>
                          <a:latin typeface="+mj-lt"/>
                        </a:rPr>
                        <a:t>KNN</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tc>
                  <a:txBody>
                    <a:bodyPr/>
                    <a:lstStyle/>
                    <a:p>
                      <a:r>
                        <a:rPr lang="en-US" sz="1300" b="1" cap="none" spc="0">
                          <a:solidFill>
                            <a:schemeClr val="tx1"/>
                          </a:solidFill>
                          <a:latin typeface="+mj-lt"/>
                        </a:rPr>
                        <a:t>Decision Tree</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extLst>
                  <a:ext uri="{0D108BD9-81ED-4DB2-BD59-A6C34878D82A}">
                    <a16:rowId xmlns:a16="http://schemas.microsoft.com/office/drawing/2014/main" val="1890271833"/>
                  </a:ext>
                </a:extLst>
              </a:tr>
              <a:tr h="291475">
                <a:tc>
                  <a:txBody>
                    <a:bodyPr/>
                    <a:lstStyle/>
                    <a:p>
                      <a:r>
                        <a:rPr lang="en-US" sz="1300" b="1" cap="none" spc="0">
                          <a:solidFill>
                            <a:schemeClr val="tx1"/>
                          </a:solidFill>
                          <a:latin typeface="+mj-lt"/>
                        </a:rPr>
                        <a:t>Độ chính xác (Accuracy)</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 </a:t>
                      </a:r>
                      <a:r>
                        <a:rPr lang="en-US" sz="1300" b="1" cap="none" spc="0">
                          <a:solidFill>
                            <a:schemeClr val="tx1"/>
                          </a:solidFill>
                          <a:latin typeface="+mj-lt"/>
                        </a:rPr>
                        <a:t>99.68%</a:t>
                      </a:r>
                      <a:r>
                        <a:rPr lang="en-US" sz="1300" cap="none" spc="0">
                          <a:solidFill>
                            <a:schemeClr val="tx1"/>
                          </a:solidFill>
                          <a:latin typeface="+mj-lt"/>
                        </a:rPr>
                        <a:t> </a:t>
                      </a:r>
                      <a:r>
                        <a:rPr lang="en-US" sz="1300" i="1" cap="none" spc="0">
                          <a:solidFill>
                            <a:schemeClr val="tx1"/>
                          </a:solidFill>
                          <a:latin typeface="+mj-lt"/>
                        </a:rPr>
                        <a:t>(cao nhất)</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dirty="0">
                          <a:solidFill>
                            <a:schemeClr val="tx1"/>
                          </a:solidFill>
                          <a:latin typeface="+mj-lt"/>
                        </a:rPr>
                        <a:t>≈ *</a:t>
                      </a:r>
                      <a:r>
                        <a:rPr lang="en-US" sz="1300" dirty="0">
                          <a:latin typeface="+mj-lt"/>
                        </a:rPr>
                        <a:t>94.83</a:t>
                      </a:r>
                      <a:r>
                        <a:rPr lang="en-US" sz="1300" i="1" cap="none" spc="0" dirty="0">
                          <a:solidFill>
                            <a:schemeClr val="tx1"/>
                          </a:solidFill>
                          <a:latin typeface="+mj-lt"/>
                        </a:rPr>
                        <a:t>%</a:t>
                      </a:r>
                      <a:endParaRPr lang="en-US" sz="1300" cap="none" spc="0" dirty="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dirty="0">
                          <a:solidFill>
                            <a:schemeClr val="tx1"/>
                          </a:solidFill>
                          <a:latin typeface="+mj-lt"/>
                        </a:rPr>
                        <a:t>≈ *</a:t>
                      </a:r>
                      <a:r>
                        <a:rPr lang="en-US" sz="1300" dirty="0">
                          <a:latin typeface="+mj-lt"/>
                        </a:rPr>
                        <a:t>~90.46</a:t>
                      </a:r>
                      <a:r>
                        <a:rPr lang="en-US" sz="1300" i="1" cap="none" spc="0" dirty="0">
                          <a:solidFill>
                            <a:schemeClr val="tx1"/>
                          </a:solidFill>
                          <a:latin typeface="+mj-lt"/>
                        </a:rPr>
                        <a:t>%</a:t>
                      </a:r>
                      <a:r>
                        <a:rPr lang="en-US" sz="1300" cap="none" spc="0" dirty="0">
                          <a:solidFill>
                            <a:schemeClr val="tx1"/>
                          </a:solidFill>
                          <a:latin typeface="+mj-lt"/>
                        </a:rPr>
                        <a:t> </a:t>
                      </a:r>
                      <a:r>
                        <a:rPr lang="en-US" sz="1300" i="1" cap="none" spc="0" dirty="0">
                          <a:solidFill>
                            <a:schemeClr val="tx1"/>
                          </a:solidFill>
                          <a:latin typeface="+mj-lt"/>
                        </a:rPr>
                        <a:t>(</a:t>
                      </a:r>
                      <a:r>
                        <a:rPr lang="en-US" sz="1300" i="1" cap="none" spc="0" dirty="0" err="1">
                          <a:solidFill>
                            <a:schemeClr val="tx1"/>
                          </a:solidFill>
                          <a:latin typeface="+mj-lt"/>
                        </a:rPr>
                        <a:t>thấp</a:t>
                      </a:r>
                      <a:r>
                        <a:rPr lang="en-US" sz="1300" i="1" cap="none" spc="0" dirty="0">
                          <a:solidFill>
                            <a:schemeClr val="tx1"/>
                          </a:solidFill>
                          <a:latin typeface="+mj-lt"/>
                        </a:rPr>
                        <a:t> </a:t>
                      </a:r>
                      <a:r>
                        <a:rPr lang="en-US" sz="1300" i="1" cap="none" spc="0" dirty="0" err="1">
                          <a:solidFill>
                            <a:schemeClr val="tx1"/>
                          </a:solidFill>
                          <a:latin typeface="+mj-lt"/>
                        </a:rPr>
                        <a:t>nhất</a:t>
                      </a:r>
                      <a:r>
                        <a:rPr lang="en-US" sz="1300" i="1" cap="none" spc="0" dirty="0">
                          <a:solidFill>
                            <a:schemeClr val="tx1"/>
                          </a:solidFill>
                          <a:latin typeface="+mj-lt"/>
                        </a:rPr>
                        <a:t>)</a:t>
                      </a:r>
                      <a:endParaRPr lang="en-US" sz="1300" cap="none" spc="0" dirty="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598186849"/>
                  </a:ext>
                </a:extLst>
              </a:tr>
              <a:tr h="470954">
                <a:tc>
                  <a:txBody>
                    <a:bodyPr/>
                    <a:lstStyle/>
                    <a:p>
                      <a:r>
                        <a:rPr lang="en-US" sz="1300" b="1" cap="none" spc="0">
                          <a:solidFill>
                            <a:schemeClr val="tx1"/>
                          </a:solidFill>
                          <a:latin typeface="+mj-lt"/>
                        </a:rPr>
                        <a:t>Độ ổn định mô hình</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Rất ổn định, ít biến động</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dirty="0" err="1">
                          <a:solidFill>
                            <a:schemeClr val="tx1"/>
                          </a:solidFill>
                          <a:latin typeface="+mj-lt"/>
                        </a:rPr>
                        <a:t>Ổn</a:t>
                      </a:r>
                      <a:r>
                        <a:rPr lang="en-US" sz="1300" cap="none" spc="0" dirty="0">
                          <a:solidFill>
                            <a:schemeClr val="tx1"/>
                          </a:solidFill>
                          <a:latin typeface="+mj-lt"/>
                        </a:rPr>
                        <a:t> </a:t>
                      </a:r>
                      <a:r>
                        <a:rPr lang="en-US" sz="1300" cap="none" spc="0" dirty="0" err="1">
                          <a:solidFill>
                            <a:schemeClr val="tx1"/>
                          </a:solidFill>
                          <a:latin typeface="+mj-lt"/>
                        </a:rPr>
                        <a:t>định</a:t>
                      </a:r>
                      <a:r>
                        <a:rPr lang="en-US" sz="1300" cap="none" spc="0" dirty="0">
                          <a:solidFill>
                            <a:schemeClr val="tx1"/>
                          </a:solidFill>
                          <a:latin typeface="+mj-lt"/>
                        </a:rPr>
                        <a:t> ở </a:t>
                      </a:r>
                      <a:r>
                        <a:rPr lang="en-US" sz="1300" cap="none" spc="0" dirty="0" err="1">
                          <a:solidFill>
                            <a:schemeClr val="tx1"/>
                          </a:solidFill>
                          <a:latin typeface="+mj-lt"/>
                        </a:rPr>
                        <a:t>mức</a:t>
                      </a:r>
                      <a:r>
                        <a:rPr lang="en-US" sz="1300" cap="none" spc="0" dirty="0">
                          <a:solidFill>
                            <a:schemeClr val="tx1"/>
                          </a:solidFill>
                          <a:latin typeface="+mj-lt"/>
                        </a:rPr>
                        <a:t> </a:t>
                      </a:r>
                      <a:r>
                        <a:rPr lang="en-US" sz="1300" cap="none" spc="0" dirty="0" err="1">
                          <a:solidFill>
                            <a:schemeClr val="tx1"/>
                          </a:solidFill>
                          <a:latin typeface="+mj-lt"/>
                        </a:rPr>
                        <a:t>khá</a:t>
                      </a:r>
                      <a:endParaRPr lang="en-US" sz="1300" cap="none" spc="0" dirty="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Không ổn định, nhạy cảm dữ liệu</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489198586"/>
                  </a:ext>
                </a:extLst>
              </a:tr>
              <a:tr h="291475">
                <a:tc>
                  <a:txBody>
                    <a:bodyPr/>
                    <a:lstStyle/>
                    <a:p>
                      <a:r>
                        <a:rPr lang="vi-VN" sz="1300" b="1" cap="none" spc="0" dirty="0">
                          <a:solidFill>
                            <a:schemeClr val="tx1"/>
                          </a:solidFill>
                          <a:latin typeface="+mj-lt"/>
                        </a:rPr>
                        <a:t>Nguy cơ Overfitting</a:t>
                      </a:r>
                      <a:endParaRPr lang="vi-VN" sz="1300" cap="none" spc="0" dirty="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Thấp</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Trung bình</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Cao nhất</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485622452"/>
                  </a:ext>
                </a:extLst>
              </a:tr>
              <a:tr h="470954">
                <a:tc>
                  <a:txBody>
                    <a:bodyPr/>
                    <a:lstStyle/>
                    <a:p>
                      <a:r>
                        <a:rPr lang="en-US" sz="1300" b="1" cap="none" spc="0">
                          <a:solidFill>
                            <a:schemeClr val="tx1"/>
                          </a:solidFill>
                          <a:latin typeface="+mj-lt"/>
                        </a:rPr>
                        <a:t>Khả năng giải thích mô hình</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Rất tốt (dựa trên trọng số)</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dirty="0">
                          <a:solidFill>
                            <a:schemeClr val="tx1"/>
                          </a:solidFill>
                          <a:latin typeface="+mj-lt"/>
                        </a:rPr>
                        <a:t>Trung </a:t>
                      </a:r>
                      <a:r>
                        <a:rPr lang="en-US" sz="1300" cap="none" spc="0" dirty="0" err="1">
                          <a:solidFill>
                            <a:schemeClr val="tx1"/>
                          </a:solidFill>
                          <a:latin typeface="+mj-lt"/>
                        </a:rPr>
                        <a:t>bình</a:t>
                      </a:r>
                      <a:endParaRPr lang="en-US" sz="1300" cap="none" spc="0" dirty="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Rất tốt (dạng cây)</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4091971771"/>
                  </a:ext>
                </a:extLst>
              </a:tr>
              <a:tr h="291475">
                <a:tc>
                  <a:txBody>
                    <a:bodyPr/>
                    <a:lstStyle/>
                    <a:p>
                      <a:r>
                        <a:rPr lang="en-US" sz="1300" b="1" cap="none" spc="0">
                          <a:solidFill>
                            <a:schemeClr val="tx1"/>
                          </a:solidFill>
                          <a:latin typeface="+mj-lt"/>
                        </a:rPr>
                        <a:t>Tốc độ huấn luyện</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Nhanh nhất</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Chậm khi dữ liệu lớn</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Nhanh</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607605270"/>
                  </a:ext>
                </a:extLst>
              </a:tr>
              <a:tr h="291475">
                <a:tc>
                  <a:txBody>
                    <a:bodyPr/>
                    <a:lstStyle/>
                    <a:p>
                      <a:r>
                        <a:rPr lang="en-US" sz="1300" b="1" cap="none" spc="0">
                          <a:solidFill>
                            <a:schemeClr val="tx1"/>
                          </a:solidFill>
                          <a:latin typeface="+mj-lt"/>
                        </a:rPr>
                        <a:t>Phù hợp với dạng quan hệ</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Tuyến tính</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Phi tuyến vừa</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Phi tuyến mạnh</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629041386"/>
                  </a:ext>
                </a:extLst>
              </a:tr>
              <a:tr h="470954">
                <a:tc>
                  <a:txBody>
                    <a:bodyPr/>
                    <a:lstStyle/>
                    <a:p>
                      <a:r>
                        <a:rPr lang="en-US" sz="1300" b="1" cap="none" spc="0">
                          <a:solidFill>
                            <a:schemeClr val="tx1"/>
                          </a:solidFill>
                          <a:latin typeface="+mj-lt"/>
                        </a:rPr>
                        <a:t>Xử lý dữ liệu nhiễu / outlier</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Kém (cần chuẩn hóa)</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Nhạy cảm với outlier</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vi-VN" sz="1300" cap="none" spc="0">
                          <a:solidFill>
                            <a:schemeClr val="tx1"/>
                          </a:solidFill>
                          <a:latin typeface="+mj-lt"/>
                        </a:rPr>
                        <a:t>Nhạy cảm nhưng có thể cắt nhánh</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794344490"/>
                  </a:ext>
                </a:extLst>
              </a:tr>
              <a:tr h="470954">
                <a:tc>
                  <a:txBody>
                    <a:bodyPr/>
                    <a:lstStyle/>
                    <a:p>
                      <a:r>
                        <a:rPr lang="vi-VN" sz="1300" b="1" cap="none" spc="0">
                          <a:solidFill>
                            <a:schemeClr val="tx1"/>
                          </a:solidFill>
                          <a:latin typeface="+mj-lt"/>
                        </a:rPr>
                        <a:t>Ưu điểm nổi bật</a:t>
                      </a:r>
                      <a:endParaRPr lang="vi-VN" sz="1300" cap="none" spc="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Độ chính xác cao, ổn định, dễ triển khai</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Linh hoạt, không giả định tuyến tính</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Trực quan, dễ diễn giải</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4246985901"/>
                  </a:ext>
                </a:extLst>
              </a:tr>
              <a:tr h="470954">
                <a:tc>
                  <a:txBody>
                    <a:bodyPr/>
                    <a:lstStyle/>
                    <a:p>
                      <a:r>
                        <a:rPr lang="vi-VN" sz="1300" b="1" cap="none" spc="0">
                          <a:solidFill>
                            <a:schemeClr val="tx1"/>
                          </a:solidFill>
                          <a:latin typeface="+mj-lt"/>
                        </a:rPr>
                        <a:t>Nhược điểm chính</a:t>
                      </a:r>
                      <a:endParaRPr lang="vi-VN" sz="1300" cap="none" spc="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Không phù hợp dữ liệu phi tuyến mạnh</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Chậm, phụ thuộc khoảng cách</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300" cap="none" spc="0">
                          <a:solidFill>
                            <a:schemeClr val="tx1"/>
                          </a:solidFill>
                          <a:latin typeface="+mj-lt"/>
                        </a:rPr>
                        <a:t>Dễ overfitting, hiệu suất thấp</a:t>
                      </a:r>
                    </a:p>
                  </a:txBody>
                  <a:tcPr marL="34011" marR="34011" marT="17006" marB="6442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810447681"/>
                  </a:ext>
                </a:extLst>
              </a:tr>
              <a:tr h="470954">
                <a:tc>
                  <a:txBody>
                    <a:bodyPr/>
                    <a:lstStyle/>
                    <a:p>
                      <a:r>
                        <a:rPr lang="en-US" sz="1300" b="1" cap="none" spc="0">
                          <a:solidFill>
                            <a:schemeClr val="tx1"/>
                          </a:solidFill>
                          <a:latin typeface="+mj-lt"/>
                        </a:rPr>
                        <a:t>Ứng dụng phù hợp</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300" cap="none" spc="0">
                          <a:solidFill>
                            <a:schemeClr val="tx1"/>
                          </a:solidFill>
                          <a:latin typeface="+mj-lt"/>
                        </a:rPr>
                        <a:t>Phân loại nhị phân, dự đoán </a:t>
                      </a:r>
                      <a:r>
                        <a:rPr lang="en-US" sz="1300" i="1" cap="none" spc="0">
                          <a:solidFill>
                            <a:schemeClr val="tx1"/>
                          </a:solidFill>
                          <a:latin typeface="+mj-lt"/>
                        </a:rPr>
                        <a:t>Healthy Lifestyle</a:t>
                      </a:r>
                      <a:endParaRPr lang="en-US" sz="1300" cap="none" spc="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300" cap="none" spc="0">
                          <a:solidFill>
                            <a:schemeClr val="tx1"/>
                          </a:solidFill>
                          <a:latin typeface="+mj-lt"/>
                        </a:rPr>
                        <a:t>Nhận dạng mẫu, phân loại theo khoảng cách</a:t>
                      </a:r>
                    </a:p>
                  </a:txBody>
                  <a:tcPr marL="34011" marR="34011" marT="17006" marB="64424"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300" cap="none" spc="0" dirty="0" err="1">
                          <a:solidFill>
                            <a:schemeClr val="tx1"/>
                          </a:solidFill>
                          <a:latin typeface="+mj-lt"/>
                        </a:rPr>
                        <a:t>Giải</a:t>
                      </a:r>
                      <a:r>
                        <a:rPr lang="en-US" sz="1300" cap="none" spc="0" dirty="0">
                          <a:solidFill>
                            <a:schemeClr val="tx1"/>
                          </a:solidFill>
                          <a:latin typeface="+mj-lt"/>
                        </a:rPr>
                        <a:t> </a:t>
                      </a:r>
                      <a:r>
                        <a:rPr lang="en-US" sz="1300" cap="none" spc="0" dirty="0" err="1">
                          <a:solidFill>
                            <a:schemeClr val="tx1"/>
                          </a:solidFill>
                          <a:latin typeface="+mj-lt"/>
                        </a:rPr>
                        <a:t>thích</a:t>
                      </a:r>
                      <a:r>
                        <a:rPr lang="en-US" sz="1300" cap="none" spc="0" dirty="0">
                          <a:solidFill>
                            <a:schemeClr val="tx1"/>
                          </a:solidFill>
                          <a:latin typeface="+mj-lt"/>
                        </a:rPr>
                        <a:t> </a:t>
                      </a:r>
                      <a:r>
                        <a:rPr lang="en-US" sz="1300" cap="none" spc="0" dirty="0" err="1">
                          <a:solidFill>
                            <a:schemeClr val="tx1"/>
                          </a:solidFill>
                          <a:latin typeface="+mj-lt"/>
                        </a:rPr>
                        <a:t>mô</a:t>
                      </a:r>
                      <a:r>
                        <a:rPr lang="en-US" sz="1300" cap="none" spc="0" dirty="0">
                          <a:solidFill>
                            <a:schemeClr val="tx1"/>
                          </a:solidFill>
                          <a:latin typeface="+mj-lt"/>
                        </a:rPr>
                        <a:t> </a:t>
                      </a:r>
                      <a:r>
                        <a:rPr lang="en-US" sz="1300" cap="none" spc="0" dirty="0" err="1">
                          <a:solidFill>
                            <a:schemeClr val="tx1"/>
                          </a:solidFill>
                          <a:latin typeface="+mj-lt"/>
                        </a:rPr>
                        <a:t>hình</a:t>
                      </a:r>
                      <a:r>
                        <a:rPr lang="en-US" sz="1300" cap="none" spc="0" dirty="0">
                          <a:solidFill>
                            <a:schemeClr val="tx1"/>
                          </a:solidFill>
                          <a:latin typeface="+mj-lt"/>
                        </a:rPr>
                        <a:t>, </a:t>
                      </a:r>
                      <a:r>
                        <a:rPr lang="en-US" sz="1300" cap="none" spc="0" dirty="0" err="1">
                          <a:solidFill>
                            <a:schemeClr val="tx1"/>
                          </a:solidFill>
                          <a:latin typeface="+mj-lt"/>
                        </a:rPr>
                        <a:t>dữ</a:t>
                      </a:r>
                      <a:r>
                        <a:rPr lang="en-US" sz="1300" cap="none" spc="0" dirty="0">
                          <a:solidFill>
                            <a:schemeClr val="tx1"/>
                          </a:solidFill>
                          <a:latin typeface="+mj-lt"/>
                        </a:rPr>
                        <a:t> </a:t>
                      </a:r>
                      <a:r>
                        <a:rPr lang="en-US" sz="1300" cap="none" spc="0" dirty="0" err="1">
                          <a:solidFill>
                            <a:schemeClr val="tx1"/>
                          </a:solidFill>
                          <a:latin typeface="+mj-lt"/>
                        </a:rPr>
                        <a:t>liệu</a:t>
                      </a:r>
                      <a:r>
                        <a:rPr lang="en-US" sz="1300" cap="none" spc="0" dirty="0">
                          <a:solidFill>
                            <a:schemeClr val="tx1"/>
                          </a:solidFill>
                          <a:latin typeface="+mj-lt"/>
                        </a:rPr>
                        <a:t> phi </a:t>
                      </a:r>
                      <a:r>
                        <a:rPr lang="en-US" sz="1300" cap="none" spc="0" dirty="0" err="1">
                          <a:solidFill>
                            <a:schemeClr val="tx1"/>
                          </a:solidFill>
                          <a:latin typeface="+mj-lt"/>
                        </a:rPr>
                        <a:t>tuyến</a:t>
                      </a:r>
                      <a:endParaRPr lang="en-US" sz="1300" cap="none" spc="0" dirty="0">
                        <a:solidFill>
                          <a:schemeClr val="tx1"/>
                        </a:solidFill>
                        <a:latin typeface="+mj-lt"/>
                      </a:endParaRPr>
                    </a:p>
                  </a:txBody>
                  <a:tcPr marL="34011" marR="34011" marT="17006" marB="64424"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4192168973"/>
                  </a:ext>
                </a:extLst>
              </a:tr>
            </a:tbl>
          </a:graphicData>
        </a:graphic>
      </p:graphicFrame>
    </p:spTree>
    <p:extLst>
      <p:ext uri="{BB962C8B-B14F-4D97-AF65-F5344CB8AC3E}">
        <p14:creationId xmlns:p14="http://schemas.microsoft.com/office/powerpoint/2010/main" val="858789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F5AE-7789-C46A-2286-E62904863664}"/>
              </a:ext>
            </a:extLst>
          </p:cNvPr>
          <p:cNvSpPr>
            <a:spLocks noGrp="1"/>
          </p:cNvSpPr>
          <p:nvPr>
            <p:ph type="ctrTitle"/>
          </p:nvPr>
        </p:nvSpPr>
        <p:spPr>
          <a:xfrm>
            <a:off x="2688109" y="1566135"/>
            <a:ext cx="6560142" cy="3063149"/>
          </a:xfrm>
        </p:spPr>
        <p:txBody>
          <a:bodyPr/>
          <a:lstStyle/>
          <a:p>
            <a:r>
              <a:rPr lang="en-US" dirty="0"/>
              <a:t>DEMO</a:t>
            </a:r>
          </a:p>
        </p:txBody>
      </p:sp>
      <p:sp>
        <p:nvSpPr>
          <p:cNvPr id="3" name="Subtitle 2">
            <a:extLst>
              <a:ext uri="{FF2B5EF4-FFF2-40B4-BE49-F238E27FC236}">
                <a16:creationId xmlns:a16="http://schemas.microsoft.com/office/drawing/2014/main" id="{BA0F652C-4E7B-81E4-1462-8DD793F2A58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685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2A50C-4193-0AF0-4812-E022ED007E54}"/>
              </a:ext>
            </a:extLst>
          </p:cNvPr>
          <p:cNvSpPr>
            <a:spLocks noGrp="1"/>
          </p:cNvSpPr>
          <p:nvPr>
            <p:ph type="ctrTitle"/>
          </p:nvPr>
        </p:nvSpPr>
        <p:spPr>
          <a:xfrm>
            <a:off x="2815929" y="1349825"/>
            <a:ext cx="6560142" cy="3910433"/>
          </a:xfrm>
        </p:spPr>
        <p:txBody>
          <a:bodyPr/>
          <a:lstStyle/>
          <a:p>
            <a:r>
              <a:rPr lang="en-US" dirty="0"/>
              <a:t>THANK YOU FOR LISTENIG !</a:t>
            </a:r>
          </a:p>
        </p:txBody>
      </p:sp>
      <p:sp>
        <p:nvSpPr>
          <p:cNvPr id="3" name="Subtitle 2">
            <a:extLst>
              <a:ext uri="{FF2B5EF4-FFF2-40B4-BE49-F238E27FC236}">
                <a16:creationId xmlns:a16="http://schemas.microsoft.com/office/drawing/2014/main" id="{C8B9C389-357C-24E0-F26C-533A0D7E5E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721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5E13044-D81E-60B7-ADCB-B309317FE027}"/>
              </a:ext>
            </a:extLst>
          </p:cNvPr>
          <p:cNvSpPr>
            <a:spLocks noGrp="1"/>
          </p:cNvSpPr>
          <p:nvPr>
            <p:ph type="pic" sz="quarter" idx="10"/>
          </p:nvPr>
        </p:nvSpPr>
        <p:spPr/>
        <p:txBody>
          <a:bodyPr/>
          <a:lstStyle/>
          <a:p>
            <a:endParaRPr lang="en-US" dirty="0"/>
          </a:p>
        </p:txBody>
      </p:sp>
      <p:sp>
        <p:nvSpPr>
          <p:cNvPr id="3" name="Title 2">
            <a:extLst>
              <a:ext uri="{FF2B5EF4-FFF2-40B4-BE49-F238E27FC236}">
                <a16:creationId xmlns:a16="http://schemas.microsoft.com/office/drawing/2014/main" id="{92782E66-CD32-59BA-7609-3980B0441CCD}"/>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1551000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3E45-4F5C-9394-1D42-7FB6C0170D83}"/>
              </a:ext>
            </a:extLst>
          </p:cNvPr>
          <p:cNvSpPr>
            <a:spLocks noGrp="1"/>
          </p:cNvSpPr>
          <p:nvPr>
            <p:ph type="title"/>
          </p:nvPr>
        </p:nvSpPr>
        <p:spPr>
          <a:xfrm>
            <a:off x="6222118" y="262762"/>
            <a:ext cx="5507421" cy="2450941"/>
          </a:xfrm>
        </p:spPr>
        <p:txBody>
          <a:bodyPr anchor="b">
            <a:normAutofit/>
          </a:bodyPr>
          <a:lstStyle/>
          <a:p>
            <a:r>
              <a:rPr lang="en-US" dirty="0" err="1"/>
              <a:t>Lí</a:t>
            </a:r>
            <a:r>
              <a:rPr lang="en-US" dirty="0"/>
              <a:t> do </a:t>
            </a:r>
            <a:r>
              <a:rPr lang="en-US" dirty="0" err="1"/>
              <a:t>chọn</a:t>
            </a:r>
            <a:r>
              <a:rPr lang="en-US" dirty="0"/>
              <a:t> </a:t>
            </a:r>
            <a:r>
              <a:rPr lang="en-US" dirty="0" err="1"/>
              <a:t>đề</a:t>
            </a:r>
            <a:r>
              <a:rPr lang="en-US" dirty="0"/>
              <a:t> </a:t>
            </a:r>
            <a:r>
              <a:rPr lang="en-US" dirty="0" err="1"/>
              <a:t>tài</a:t>
            </a:r>
            <a:endParaRPr lang="en-US" dirty="0"/>
          </a:p>
        </p:txBody>
      </p:sp>
      <p:pic>
        <p:nvPicPr>
          <p:cNvPr id="10" name="Content Placeholder 10" descr="Child looking at a world map">
            <a:extLst>
              <a:ext uri="{FF2B5EF4-FFF2-40B4-BE49-F238E27FC236}">
                <a16:creationId xmlns:a16="http://schemas.microsoft.com/office/drawing/2014/main" id="{BDDFC830-574D-79C7-544E-026A2E301E99}"/>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120" b="120"/>
          <a:stretch/>
        </p:blipFill>
        <p:spPr>
          <a:xfrm>
            <a:off x="707393" y="847600"/>
            <a:ext cx="4619625" cy="4617720"/>
          </a:xfrm>
        </p:spPr>
      </p:pic>
      <p:sp>
        <p:nvSpPr>
          <p:cNvPr id="5" name="Content Placeholder 4">
            <a:extLst>
              <a:ext uri="{FF2B5EF4-FFF2-40B4-BE49-F238E27FC236}">
                <a16:creationId xmlns:a16="http://schemas.microsoft.com/office/drawing/2014/main" id="{55C37F52-5C08-7C02-C9CA-E2AD930A95FB}"/>
              </a:ext>
            </a:extLst>
          </p:cNvPr>
          <p:cNvSpPr>
            <a:spLocks noGrp="1"/>
          </p:cNvSpPr>
          <p:nvPr>
            <p:ph idx="1"/>
          </p:nvPr>
        </p:nvSpPr>
        <p:spPr>
          <a:xfrm>
            <a:off x="6222118" y="2792361"/>
            <a:ext cx="5507421" cy="3407384"/>
          </a:xfrm>
        </p:spPr>
        <p:txBody>
          <a:bodyPr>
            <a:normAutofit lnSpcReduction="10000"/>
          </a:bodyPr>
          <a:lstStyle/>
          <a:p>
            <a:pPr algn="just"/>
            <a:r>
              <a:rPr lang="vi-VN" dirty="0">
                <a:latin typeface="+mj-lt"/>
              </a:rPr>
              <a:t>"Trong kỷ nguyên số, sinh viên đang đối mặt với những thách thức sức khỏe phi truyền thống như stress học đường và lối sống tĩnh tại. Nghiên cứu này không chỉ dừng lại ở việc thống kê, mà hướng tới việc sử dụng các thuật toán học máy để 'giải mã' mối quan hệ phức tạp giữa thói quen hàng ngày và sức khỏe thể chất lẫn tinh thần, từ đó cung cấp một công cụ dự báo sớm giúp sinh viên điều chỉnh hành vi trước khi quá muộn."</a:t>
            </a:r>
            <a:endParaRPr lang="en-US" dirty="0">
              <a:latin typeface="+mj-lt"/>
            </a:endParaRPr>
          </a:p>
        </p:txBody>
      </p:sp>
    </p:spTree>
    <p:extLst>
      <p:ext uri="{BB962C8B-B14F-4D97-AF65-F5344CB8AC3E}">
        <p14:creationId xmlns:p14="http://schemas.microsoft.com/office/powerpoint/2010/main" val="3293924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04803"/>
            <a:ext cx="10515600" cy="1472974"/>
          </a:xfrm>
          <a:noFill/>
        </p:spPr>
        <p:txBody>
          <a:bodyPr anchor="ctr"/>
          <a:lstStyle/>
          <a:p>
            <a:r>
              <a:rPr lang="en-US" dirty="0" err="1"/>
              <a:t>Mục</a:t>
            </a:r>
            <a:r>
              <a:rPr lang="en-US" dirty="0"/>
              <a:t> </a:t>
            </a:r>
            <a:r>
              <a:rPr lang="en-US" dirty="0" err="1"/>
              <a:t>tiêu</a:t>
            </a:r>
            <a:r>
              <a:rPr lang="en-US" dirty="0"/>
              <a:t> </a:t>
            </a:r>
            <a:r>
              <a:rPr lang="en-US" dirty="0" err="1"/>
              <a:t>của</a:t>
            </a:r>
            <a:r>
              <a:rPr lang="en-US" dirty="0"/>
              <a:t> </a:t>
            </a:r>
            <a:r>
              <a:rPr lang="en-US" dirty="0" err="1"/>
              <a:t>đề</a:t>
            </a:r>
            <a:r>
              <a:rPr lang="en-US" dirty="0"/>
              <a:t> </a:t>
            </a:r>
            <a:r>
              <a:rPr lang="en-US" dirty="0" err="1"/>
              <a:t>tài</a:t>
            </a:r>
            <a:endParaRPr lang="en-US" dirty="0"/>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838200" y="1838099"/>
            <a:ext cx="8012113" cy="4284889"/>
          </a:xfrm>
          <a:noFill/>
        </p:spPr>
        <p:txBody>
          <a:bodyPr vert="horz" lIns="91440" tIns="45720" rIns="91440" bIns="45720" rtlCol="0" anchor="t">
            <a:normAutofit/>
          </a:bodyPr>
          <a:lstStyle/>
          <a:p>
            <a:pPr algn="just"/>
            <a:r>
              <a:rPr lang="en-US" sz="2400" dirty="0" err="1">
                <a:latin typeface="+mj-lt"/>
              </a:rPr>
              <a:t>Mục</a:t>
            </a:r>
            <a:r>
              <a:rPr lang="en-US" sz="2400" dirty="0">
                <a:latin typeface="+mj-lt"/>
              </a:rPr>
              <a:t> </a:t>
            </a:r>
            <a:r>
              <a:rPr lang="en-US" sz="2400" dirty="0" err="1">
                <a:latin typeface="+mj-lt"/>
              </a:rPr>
              <a:t>tiêu</a:t>
            </a:r>
            <a:r>
              <a:rPr lang="en-US" sz="2400" dirty="0">
                <a:latin typeface="+mj-lt"/>
              </a:rPr>
              <a:t> </a:t>
            </a:r>
            <a:r>
              <a:rPr lang="en-US" sz="2400" dirty="0" err="1">
                <a:latin typeface="+mj-lt"/>
              </a:rPr>
              <a:t>tổng</a:t>
            </a:r>
            <a:r>
              <a:rPr lang="en-US" sz="2400" dirty="0">
                <a:latin typeface="+mj-lt"/>
              </a:rPr>
              <a:t> </a:t>
            </a:r>
            <a:r>
              <a:rPr lang="en-US" sz="2400" dirty="0" err="1">
                <a:latin typeface="+mj-lt"/>
              </a:rPr>
              <a:t>quát</a:t>
            </a:r>
            <a:r>
              <a:rPr lang="en-US" sz="2400" dirty="0">
                <a:latin typeface="+mj-lt"/>
              </a:rPr>
              <a:t>: </a:t>
            </a:r>
            <a:r>
              <a:rPr lang="en-US" sz="2400" dirty="0" err="1">
                <a:latin typeface="+mj-lt"/>
              </a:rPr>
              <a:t>Xây</a:t>
            </a:r>
            <a:r>
              <a:rPr lang="en-US" sz="2400" dirty="0">
                <a:latin typeface="+mj-lt"/>
              </a:rPr>
              <a:t> </a:t>
            </a:r>
            <a:r>
              <a:rPr lang="en-US" sz="2400" dirty="0" err="1">
                <a:latin typeface="+mj-lt"/>
              </a:rPr>
              <a:t>dựng</a:t>
            </a:r>
            <a:r>
              <a:rPr lang="en-US" sz="2400" dirty="0">
                <a:latin typeface="+mj-lt"/>
              </a:rPr>
              <a:t> </a:t>
            </a:r>
            <a:r>
              <a:rPr lang="en-US" sz="2400" dirty="0" err="1">
                <a:latin typeface="+mj-lt"/>
              </a:rPr>
              <a:t>mô</a:t>
            </a:r>
            <a:r>
              <a:rPr lang="en-US" sz="2400" dirty="0">
                <a:latin typeface="+mj-lt"/>
              </a:rPr>
              <a:t> </a:t>
            </a:r>
            <a:r>
              <a:rPr lang="en-US" sz="2400" dirty="0" err="1">
                <a:latin typeface="+mj-lt"/>
              </a:rPr>
              <a:t>hình</a:t>
            </a:r>
            <a:r>
              <a:rPr lang="en-US" sz="2400" dirty="0">
                <a:latin typeface="+mj-lt"/>
              </a:rPr>
              <a:t> ML </a:t>
            </a:r>
            <a:r>
              <a:rPr lang="en-US" sz="2400" dirty="0" err="1">
                <a:latin typeface="+mj-lt"/>
              </a:rPr>
              <a:t>có</a:t>
            </a:r>
            <a:r>
              <a:rPr lang="en-US" sz="2400" dirty="0">
                <a:latin typeface="+mj-lt"/>
              </a:rPr>
              <a:t> </a:t>
            </a:r>
            <a:r>
              <a:rPr lang="en-US" sz="2400" dirty="0" err="1">
                <a:latin typeface="+mj-lt"/>
              </a:rPr>
              <a:t>khả</a:t>
            </a:r>
            <a:r>
              <a:rPr lang="en-US" sz="2400" dirty="0">
                <a:latin typeface="+mj-lt"/>
              </a:rPr>
              <a:t> </a:t>
            </a:r>
            <a:r>
              <a:rPr lang="en-US" sz="2400" dirty="0" err="1">
                <a:latin typeface="+mj-lt"/>
              </a:rPr>
              <a:t>năng</a:t>
            </a:r>
            <a:r>
              <a:rPr lang="en-US" sz="2400" dirty="0">
                <a:latin typeface="+mj-lt"/>
              </a:rPr>
              <a:t> </a:t>
            </a:r>
            <a:r>
              <a:rPr lang="en-US" sz="2400" dirty="0" err="1">
                <a:latin typeface="+mj-lt"/>
              </a:rPr>
              <a:t>phân</a:t>
            </a:r>
            <a:r>
              <a:rPr lang="en-US" sz="2400" dirty="0">
                <a:latin typeface="+mj-lt"/>
              </a:rPr>
              <a:t> </a:t>
            </a:r>
            <a:r>
              <a:rPr lang="en-US" sz="2400" dirty="0" err="1">
                <a:latin typeface="+mj-lt"/>
              </a:rPr>
              <a:t>loại</a:t>
            </a:r>
            <a:r>
              <a:rPr lang="en-US" sz="2400" dirty="0">
                <a:latin typeface="+mj-lt"/>
              </a:rPr>
              <a:t> </a:t>
            </a:r>
            <a:r>
              <a:rPr lang="en-US" sz="2400" dirty="0" err="1">
                <a:latin typeface="+mj-lt"/>
              </a:rPr>
              <a:t>trạng</a:t>
            </a:r>
            <a:r>
              <a:rPr lang="en-US" sz="2400" dirty="0">
                <a:latin typeface="+mj-lt"/>
              </a:rPr>
              <a:t> </a:t>
            </a:r>
            <a:r>
              <a:rPr lang="en-US" sz="2400" dirty="0" err="1">
                <a:latin typeface="+mj-lt"/>
              </a:rPr>
              <a:t>thái</a:t>
            </a:r>
            <a:r>
              <a:rPr lang="en-US" sz="2400" dirty="0">
                <a:latin typeface="+mj-lt"/>
              </a:rPr>
              <a:t> </a:t>
            </a:r>
            <a:r>
              <a:rPr lang="en-US" sz="2400" dirty="0" err="1">
                <a:latin typeface="+mj-lt"/>
              </a:rPr>
              <a:t>sức</a:t>
            </a:r>
            <a:r>
              <a:rPr lang="en-US" sz="2400" dirty="0">
                <a:latin typeface="+mj-lt"/>
              </a:rPr>
              <a:t> </a:t>
            </a:r>
            <a:r>
              <a:rPr lang="en-US" sz="2400" dirty="0" err="1">
                <a:latin typeface="+mj-lt"/>
              </a:rPr>
              <a:t>khoẻ</a:t>
            </a:r>
            <a:r>
              <a:rPr lang="en-US" sz="2400" dirty="0">
                <a:latin typeface="+mj-lt"/>
              </a:rPr>
              <a:t> ( Healthy or Unhealthy) </a:t>
            </a:r>
            <a:r>
              <a:rPr lang="en-US" sz="2400" dirty="0" err="1">
                <a:latin typeface="+mj-lt"/>
              </a:rPr>
              <a:t>của</a:t>
            </a:r>
            <a:r>
              <a:rPr lang="en-US" sz="2400" dirty="0">
                <a:latin typeface="+mj-lt"/>
              </a:rPr>
              <a:t> </a:t>
            </a:r>
            <a:r>
              <a:rPr lang="en-US" sz="2400" dirty="0" err="1">
                <a:latin typeface="+mj-lt"/>
              </a:rPr>
              <a:t>sinh</a:t>
            </a:r>
            <a:r>
              <a:rPr lang="en-US" sz="2400" dirty="0">
                <a:latin typeface="+mj-lt"/>
              </a:rPr>
              <a:t> </a:t>
            </a:r>
            <a:r>
              <a:rPr lang="en-US" sz="2400" dirty="0" err="1">
                <a:latin typeface="+mj-lt"/>
              </a:rPr>
              <a:t>viên</a:t>
            </a:r>
            <a:r>
              <a:rPr lang="en-US" sz="2400" dirty="0">
                <a:latin typeface="+mj-lt"/>
              </a:rPr>
              <a:t> </a:t>
            </a:r>
            <a:r>
              <a:rPr lang="en-US" sz="2400" dirty="0" err="1">
                <a:latin typeface="+mj-lt"/>
              </a:rPr>
              <a:t>dựa</a:t>
            </a:r>
            <a:r>
              <a:rPr lang="en-US" sz="2400" dirty="0">
                <a:latin typeface="+mj-lt"/>
              </a:rPr>
              <a:t> </a:t>
            </a:r>
            <a:r>
              <a:rPr lang="en-US" sz="2400" dirty="0" err="1">
                <a:latin typeface="+mj-lt"/>
              </a:rPr>
              <a:t>trên</a:t>
            </a:r>
            <a:r>
              <a:rPr lang="en-US" sz="2400" dirty="0">
                <a:latin typeface="+mj-lt"/>
              </a:rPr>
              <a:t> </a:t>
            </a:r>
            <a:r>
              <a:rPr lang="en-US" sz="2400" dirty="0" err="1">
                <a:latin typeface="+mj-lt"/>
              </a:rPr>
              <a:t>các</a:t>
            </a:r>
            <a:r>
              <a:rPr lang="en-US" sz="2400" dirty="0">
                <a:latin typeface="+mj-lt"/>
              </a:rPr>
              <a:t> </a:t>
            </a:r>
            <a:r>
              <a:rPr lang="en-US" sz="2400" dirty="0" err="1">
                <a:latin typeface="+mj-lt"/>
              </a:rPr>
              <a:t>dữ</a:t>
            </a:r>
            <a:r>
              <a:rPr lang="en-US" sz="2400" dirty="0">
                <a:latin typeface="+mj-lt"/>
              </a:rPr>
              <a:t> </a:t>
            </a:r>
            <a:r>
              <a:rPr lang="en-US" sz="2400" dirty="0" err="1">
                <a:latin typeface="+mj-lt"/>
              </a:rPr>
              <a:t>liệu</a:t>
            </a:r>
            <a:r>
              <a:rPr lang="en-US" sz="2400" dirty="0">
                <a:latin typeface="+mj-lt"/>
              </a:rPr>
              <a:t> </a:t>
            </a:r>
            <a:r>
              <a:rPr lang="en-US" sz="2400" dirty="0" err="1">
                <a:latin typeface="+mj-lt"/>
              </a:rPr>
              <a:t>đầu</a:t>
            </a:r>
            <a:r>
              <a:rPr lang="en-US" sz="2400" dirty="0">
                <a:latin typeface="+mj-lt"/>
              </a:rPr>
              <a:t> </a:t>
            </a:r>
            <a:r>
              <a:rPr lang="en-US" sz="2400" dirty="0" err="1">
                <a:latin typeface="+mj-lt"/>
              </a:rPr>
              <a:t>vào</a:t>
            </a:r>
            <a:r>
              <a:rPr lang="en-US" sz="2400" dirty="0">
                <a:latin typeface="+mj-lt"/>
              </a:rPr>
              <a:t> </a:t>
            </a:r>
            <a:r>
              <a:rPr lang="en-US" sz="2400" dirty="0" err="1">
                <a:latin typeface="+mj-lt"/>
              </a:rPr>
              <a:t>về</a:t>
            </a:r>
            <a:r>
              <a:rPr lang="en-US" sz="2400" dirty="0">
                <a:latin typeface="+mj-lt"/>
              </a:rPr>
              <a:t> </a:t>
            </a:r>
            <a:r>
              <a:rPr lang="en-US" sz="2400" dirty="0" err="1">
                <a:latin typeface="+mj-lt"/>
              </a:rPr>
              <a:t>lối</a:t>
            </a:r>
            <a:r>
              <a:rPr lang="en-US" sz="2400" dirty="0">
                <a:latin typeface="+mj-lt"/>
              </a:rPr>
              <a:t> </a:t>
            </a:r>
            <a:r>
              <a:rPr lang="en-US" sz="2400" dirty="0" err="1">
                <a:latin typeface="+mj-lt"/>
              </a:rPr>
              <a:t>sống</a:t>
            </a:r>
            <a:r>
              <a:rPr lang="en-US" sz="2400" dirty="0">
                <a:latin typeface="+mj-lt"/>
              </a:rPr>
              <a:t> </a:t>
            </a:r>
          </a:p>
          <a:p>
            <a:pPr algn="just"/>
            <a:r>
              <a:rPr lang="en-US" sz="2400" dirty="0" err="1">
                <a:latin typeface="+mj-lt"/>
              </a:rPr>
              <a:t>Mục</a:t>
            </a:r>
            <a:r>
              <a:rPr lang="en-US" sz="2400" dirty="0">
                <a:latin typeface="+mj-lt"/>
              </a:rPr>
              <a:t> </a:t>
            </a:r>
            <a:r>
              <a:rPr lang="en-US" sz="2400" dirty="0" err="1">
                <a:latin typeface="+mj-lt"/>
              </a:rPr>
              <a:t>tiêu</a:t>
            </a:r>
            <a:r>
              <a:rPr lang="en-US" sz="2400" dirty="0">
                <a:latin typeface="+mj-lt"/>
              </a:rPr>
              <a:t> </a:t>
            </a:r>
            <a:r>
              <a:rPr lang="en-US" sz="2400" dirty="0" err="1">
                <a:latin typeface="+mj-lt"/>
              </a:rPr>
              <a:t>cụ</a:t>
            </a:r>
            <a:r>
              <a:rPr lang="en-US" sz="2400" dirty="0">
                <a:latin typeface="+mj-lt"/>
              </a:rPr>
              <a:t> </a:t>
            </a:r>
            <a:r>
              <a:rPr lang="en-US" sz="2400" dirty="0" err="1">
                <a:latin typeface="+mj-lt"/>
              </a:rPr>
              <a:t>thể</a:t>
            </a:r>
            <a:r>
              <a:rPr lang="en-US" sz="2400" dirty="0">
                <a:latin typeface="+mj-lt"/>
              </a:rPr>
              <a:t>:</a:t>
            </a:r>
          </a:p>
          <a:p>
            <a:pPr lvl="1" algn="just">
              <a:buFont typeface="Courier New" panose="02070309020205020404" pitchFamily="49" charset="0"/>
              <a:buChar char="o"/>
            </a:pPr>
            <a:r>
              <a:rPr lang="en-US" sz="2000" dirty="0" err="1">
                <a:latin typeface="+mj-lt"/>
              </a:rPr>
              <a:t>Xác</a:t>
            </a:r>
            <a:r>
              <a:rPr lang="en-US" sz="2000" dirty="0">
                <a:latin typeface="+mj-lt"/>
              </a:rPr>
              <a:t> </a:t>
            </a:r>
            <a:r>
              <a:rPr lang="en-US" sz="2000" dirty="0" err="1">
                <a:latin typeface="+mj-lt"/>
              </a:rPr>
              <a:t>định</a:t>
            </a:r>
            <a:r>
              <a:rPr lang="en-US" sz="2000" dirty="0">
                <a:latin typeface="+mj-lt"/>
              </a:rPr>
              <a:t> </a:t>
            </a:r>
            <a:r>
              <a:rPr lang="en-US" sz="2000" dirty="0" err="1">
                <a:latin typeface="+mj-lt"/>
              </a:rPr>
              <a:t>mức</a:t>
            </a:r>
            <a:r>
              <a:rPr lang="en-US" sz="2000" dirty="0">
                <a:latin typeface="+mj-lt"/>
              </a:rPr>
              <a:t> </a:t>
            </a:r>
            <a:r>
              <a:rPr lang="en-US" sz="2000" dirty="0" err="1">
                <a:latin typeface="+mj-lt"/>
              </a:rPr>
              <a:t>độ</a:t>
            </a:r>
            <a:r>
              <a:rPr lang="en-US" sz="2000" dirty="0">
                <a:latin typeface="+mj-lt"/>
              </a:rPr>
              <a:t> </a:t>
            </a:r>
            <a:r>
              <a:rPr lang="en-US" sz="2000" dirty="0" err="1">
                <a:latin typeface="+mj-lt"/>
              </a:rPr>
              <a:t>ảnh</a:t>
            </a:r>
            <a:r>
              <a:rPr lang="en-US" sz="2000" dirty="0">
                <a:latin typeface="+mj-lt"/>
              </a:rPr>
              <a:t> </a:t>
            </a:r>
            <a:r>
              <a:rPr lang="en-US" sz="2000" dirty="0" err="1">
                <a:latin typeface="+mj-lt"/>
              </a:rPr>
              <a:t>hưởng</a:t>
            </a:r>
            <a:r>
              <a:rPr lang="en-US" sz="2000" dirty="0">
                <a:latin typeface="+mj-lt"/>
              </a:rPr>
              <a:t> </a:t>
            </a:r>
            <a:r>
              <a:rPr lang="en-US" sz="2000" dirty="0" err="1">
                <a:latin typeface="+mj-lt"/>
              </a:rPr>
              <a:t>trong</a:t>
            </a:r>
            <a:r>
              <a:rPr lang="en-US" sz="2000" dirty="0">
                <a:latin typeface="+mj-lt"/>
              </a:rPr>
              <a:t> </a:t>
            </a:r>
            <a:r>
              <a:rPr lang="en-US" sz="2000" dirty="0" err="1">
                <a:latin typeface="+mj-lt"/>
              </a:rPr>
              <a:t>thói</a:t>
            </a:r>
            <a:r>
              <a:rPr lang="en-US" sz="2000" dirty="0">
                <a:latin typeface="+mj-lt"/>
              </a:rPr>
              <a:t> </a:t>
            </a:r>
            <a:r>
              <a:rPr lang="en-US" sz="2000" dirty="0" err="1">
                <a:latin typeface="+mj-lt"/>
              </a:rPr>
              <a:t>quen</a:t>
            </a:r>
            <a:r>
              <a:rPr lang="en-US" sz="2000" dirty="0">
                <a:latin typeface="+mj-lt"/>
              </a:rPr>
              <a:t> </a:t>
            </a:r>
            <a:r>
              <a:rPr lang="en-US" sz="2000" dirty="0" err="1">
                <a:latin typeface="+mj-lt"/>
              </a:rPr>
              <a:t>sinh</a:t>
            </a:r>
            <a:r>
              <a:rPr lang="en-US" sz="2000" dirty="0">
                <a:latin typeface="+mj-lt"/>
              </a:rPr>
              <a:t> </a:t>
            </a:r>
            <a:r>
              <a:rPr lang="en-US" sz="2000" dirty="0" err="1">
                <a:latin typeface="+mj-lt"/>
              </a:rPr>
              <a:t>hoạt</a:t>
            </a:r>
            <a:r>
              <a:rPr lang="en-US" sz="2000" dirty="0">
                <a:latin typeface="+mj-lt"/>
              </a:rPr>
              <a:t> </a:t>
            </a:r>
            <a:r>
              <a:rPr lang="en-US" sz="2000" dirty="0" err="1">
                <a:latin typeface="+mj-lt"/>
              </a:rPr>
              <a:t>của</a:t>
            </a:r>
            <a:r>
              <a:rPr lang="en-US" sz="2000" dirty="0">
                <a:latin typeface="+mj-lt"/>
              </a:rPr>
              <a:t> </a:t>
            </a:r>
            <a:r>
              <a:rPr lang="en-US" sz="2000" dirty="0" err="1">
                <a:latin typeface="+mj-lt"/>
              </a:rPr>
              <a:t>sinh</a:t>
            </a:r>
            <a:r>
              <a:rPr lang="en-US" sz="2000" dirty="0">
                <a:latin typeface="+mj-lt"/>
              </a:rPr>
              <a:t> </a:t>
            </a:r>
            <a:r>
              <a:rPr lang="en-US" sz="2000" dirty="0" err="1">
                <a:latin typeface="+mj-lt"/>
              </a:rPr>
              <a:t>viên</a:t>
            </a:r>
            <a:r>
              <a:rPr lang="en-US" sz="2000" dirty="0">
                <a:latin typeface="+mj-lt"/>
              </a:rPr>
              <a:t> </a:t>
            </a:r>
            <a:r>
              <a:rPr lang="en-US" sz="2000" dirty="0" err="1">
                <a:latin typeface="+mj-lt"/>
              </a:rPr>
              <a:t>yếu</a:t>
            </a:r>
            <a:r>
              <a:rPr lang="en-US" sz="2000" dirty="0">
                <a:latin typeface="+mj-lt"/>
              </a:rPr>
              <a:t> </a:t>
            </a:r>
            <a:r>
              <a:rPr lang="en-US" sz="2000" dirty="0" err="1">
                <a:latin typeface="+mj-lt"/>
              </a:rPr>
              <a:t>tố</a:t>
            </a:r>
            <a:r>
              <a:rPr lang="en-US" sz="2000" dirty="0">
                <a:latin typeface="+mj-lt"/>
              </a:rPr>
              <a:t> </a:t>
            </a:r>
            <a:r>
              <a:rPr lang="en-US" sz="2000" dirty="0" err="1">
                <a:latin typeface="+mj-lt"/>
              </a:rPr>
              <a:t>nào</a:t>
            </a:r>
            <a:r>
              <a:rPr lang="en-US" sz="2000" dirty="0">
                <a:latin typeface="+mj-lt"/>
              </a:rPr>
              <a:t> </a:t>
            </a:r>
            <a:r>
              <a:rPr lang="en-US" sz="2000" dirty="0" err="1">
                <a:latin typeface="+mj-lt"/>
              </a:rPr>
              <a:t>đóng</a:t>
            </a:r>
            <a:r>
              <a:rPr lang="en-US" sz="2000" dirty="0">
                <a:latin typeface="+mj-lt"/>
              </a:rPr>
              <a:t> </a:t>
            </a:r>
            <a:r>
              <a:rPr lang="en-US" sz="2000" dirty="0" err="1">
                <a:latin typeface="+mj-lt"/>
              </a:rPr>
              <a:t>vai</a:t>
            </a:r>
            <a:r>
              <a:rPr lang="en-US" sz="2000" dirty="0">
                <a:latin typeface="+mj-lt"/>
              </a:rPr>
              <a:t> </a:t>
            </a:r>
            <a:r>
              <a:rPr lang="en-US" sz="2000" dirty="0" err="1">
                <a:latin typeface="+mj-lt"/>
              </a:rPr>
              <a:t>trò</a:t>
            </a:r>
            <a:r>
              <a:rPr lang="en-US" sz="2000" dirty="0">
                <a:latin typeface="+mj-lt"/>
              </a:rPr>
              <a:t> </a:t>
            </a:r>
            <a:r>
              <a:rPr lang="en-US" sz="2000" dirty="0" err="1">
                <a:latin typeface="+mj-lt"/>
              </a:rPr>
              <a:t>quan</a:t>
            </a:r>
            <a:r>
              <a:rPr lang="en-US" sz="2000" dirty="0">
                <a:latin typeface="+mj-lt"/>
              </a:rPr>
              <a:t> </a:t>
            </a:r>
            <a:r>
              <a:rPr lang="en-US" sz="2000" dirty="0" err="1">
                <a:latin typeface="+mj-lt"/>
              </a:rPr>
              <a:t>trọng</a:t>
            </a:r>
            <a:r>
              <a:rPr lang="en-US" sz="2000" dirty="0">
                <a:latin typeface="+mj-lt"/>
              </a:rPr>
              <a:t>.</a:t>
            </a:r>
          </a:p>
          <a:p>
            <a:pPr lvl="1" algn="just">
              <a:buFont typeface="Courier New" panose="02070309020205020404" pitchFamily="49" charset="0"/>
              <a:buChar char="o"/>
            </a:pPr>
            <a:r>
              <a:rPr lang="en-US" sz="2000" dirty="0" err="1">
                <a:latin typeface="+mj-lt"/>
              </a:rPr>
              <a:t>Áp</a:t>
            </a:r>
            <a:r>
              <a:rPr lang="en-US" sz="2000" dirty="0">
                <a:latin typeface="+mj-lt"/>
              </a:rPr>
              <a:t> </a:t>
            </a:r>
            <a:r>
              <a:rPr lang="en-US" sz="2000" dirty="0" err="1">
                <a:latin typeface="+mj-lt"/>
              </a:rPr>
              <a:t>dụng</a:t>
            </a:r>
            <a:r>
              <a:rPr lang="en-US" sz="2000" dirty="0">
                <a:latin typeface="+mj-lt"/>
              </a:rPr>
              <a:t> </a:t>
            </a:r>
            <a:r>
              <a:rPr lang="en-US" sz="2000" dirty="0" err="1">
                <a:latin typeface="+mj-lt"/>
              </a:rPr>
              <a:t>mô</a:t>
            </a:r>
            <a:r>
              <a:rPr lang="en-US" sz="2000" dirty="0">
                <a:latin typeface="+mj-lt"/>
              </a:rPr>
              <a:t> </a:t>
            </a:r>
            <a:r>
              <a:rPr lang="en-US" sz="2000" dirty="0" err="1">
                <a:latin typeface="+mj-lt"/>
              </a:rPr>
              <a:t>hình</a:t>
            </a:r>
            <a:r>
              <a:rPr lang="en-US" sz="2000" dirty="0">
                <a:latin typeface="+mj-lt"/>
              </a:rPr>
              <a:t> </a:t>
            </a:r>
            <a:r>
              <a:rPr lang="en-US" sz="2000" dirty="0" err="1">
                <a:latin typeface="+mj-lt"/>
              </a:rPr>
              <a:t>học</a:t>
            </a:r>
            <a:r>
              <a:rPr lang="en-US" sz="2000" dirty="0">
                <a:latin typeface="+mj-lt"/>
              </a:rPr>
              <a:t> </a:t>
            </a:r>
            <a:r>
              <a:rPr lang="en-US" sz="2000" dirty="0" err="1">
                <a:latin typeface="+mj-lt"/>
              </a:rPr>
              <a:t>máy</a:t>
            </a:r>
            <a:r>
              <a:rPr lang="en-US" sz="2000" dirty="0">
                <a:latin typeface="+mj-lt"/>
              </a:rPr>
              <a:t> </a:t>
            </a:r>
            <a:r>
              <a:rPr lang="en-US" sz="2000" dirty="0" err="1">
                <a:latin typeface="+mj-lt"/>
              </a:rPr>
              <a:t>để</a:t>
            </a:r>
            <a:r>
              <a:rPr lang="en-US" sz="2000" dirty="0">
                <a:latin typeface="+mj-lt"/>
              </a:rPr>
              <a:t> </a:t>
            </a:r>
            <a:r>
              <a:rPr lang="en-US" sz="2000" dirty="0" err="1">
                <a:latin typeface="+mj-lt"/>
              </a:rPr>
              <a:t>tìm</a:t>
            </a:r>
            <a:r>
              <a:rPr lang="en-US" sz="2000" dirty="0">
                <a:latin typeface="+mj-lt"/>
              </a:rPr>
              <a:t> </a:t>
            </a:r>
            <a:r>
              <a:rPr lang="en-US" sz="2000" dirty="0" err="1">
                <a:latin typeface="+mj-lt"/>
              </a:rPr>
              <a:t>thuật</a:t>
            </a:r>
            <a:r>
              <a:rPr lang="en-US" sz="2000" dirty="0">
                <a:latin typeface="+mj-lt"/>
              </a:rPr>
              <a:t> </a:t>
            </a:r>
            <a:r>
              <a:rPr lang="en-US" sz="2000" dirty="0" err="1">
                <a:latin typeface="+mj-lt"/>
              </a:rPr>
              <a:t>toán</a:t>
            </a:r>
            <a:r>
              <a:rPr lang="en-US" sz="2000" dirty="0">
                <a:latin typeface="+mj-lt"/>
              </a:rPr>
              <a:t> </a:t>
            </a:r>
            <a:r>
              <a:rPr lang="en-US" sz="2000" dirty="0" err="1">
                <a:latin typeface="+mj-lt"/>
              </a:rPr>
              <a:t>tối</a:t>
            </a:r>
            <a:r>
              <a:rPr lang="en-US" sz="2000" dirty="0">
                <a:latin typeface="+mj-lt"/>
              </a:rPr>
              <a:t> </a:t>
            </a:r>
            <a:r>
              <a:rPr lang="en-US" sz="2000" dirty="0" err="1">
                <a:latin typeface="+mj-lt"/>
              </a:rPr>
              <a:t>ưu</a:t>
            </a:r>
            <a:r>
              <a:rPr lang="en-US" sz="2000" dirty="0">
                <a:latin typeface="+mj-lt"/>
              </a:rPr>
              <a:t> </a:t>
            </a:r>
            <a:r>
              <a:rPr lang="en-US" sz="2000" dirty="0" err="1">
                <a:latin typeface="+mj-lt"/>
              </a:rPr>
              <a:t>nhất</a:t>
            </a:r>
            <a:r>
              <a:rPr lang="en-US" sz="2000" dirty="0">
                <a:latin typeface="+mj-lt"/>
              </a:rPr>
              <a:t> </a:t>
            </a:r>
            <a:r>
              <a:rPr lang="en-US" sz="2000" dirty="0" err="1">
                <a:latin typeface="+mj-lt"/>
              </a:rPr>
              <a:t>cho</a:t>
            </a:r>
            <a:r>
              <a:rPr lang="en-US" sz="2000" dirty="0">
                <a:latin typeface="+mj-lt"/>
              </a:rPr>
              <a:t> </a:t>
            </a:r>
            <a:r>
              <a:rPr lang="en-US" sz="2000" dirty="0" err="1">
                <a:latin typeface="+mj-lt"/>
              </a:rPr>
              <a:t>dữ</a:t>
            </a:r>
            <a:r>
              <a:rPr lang="en-US" sz="2000" dirty="0">
                <a:latin typeface="+mj-lt"/>
              </a:rPr>
              <a:t> </a:t>
            </a:r>
            <a:r>
              <a:rPr lang="en-US" sz="2000" dirty="0" err="1">
                <a:latin typeface="+mj-lt"/>
              </a:rPr>
              <a:t>liệu</a:t>
            </a:r>
            <a:endParaRPr lang="en-US" sz="2000" dirty="0">
              <a:latin typeface="+mj-lt"/>
            </a:endParaRPr>
          </a:p>
          <a:p>
            <a:pPr lvl="1" algn="just">
              <a:buFont typeface="Courier New" panose="02070309020205020404" pitchFamily="49" charset="0"/>
              <a:buChar char="o"/>
            </a:pPr>
            <a:r>
              <a:rPr lang="en-US" sz="2000" dirty="0">
                <a:latin typeface="+mj-lt"/>
              </a:rPr>
              <a:t>TỪ </a:t>
            </a:r>
            <a:r>
              <a:rPr lang="en-US" sz="2000" dirty="0" err="1">
                <a:latin typeface="+mj-lt"/>
              </a:rPr>
              <a:t>đó</a:t>
            </a:r>
            <a:r>
              <a:rPr lang="en-US" sz="2000" dirty="0">
                <a:latin typeface="+mj-lt"/>
              </a:rPr>
              <a:t> </a:t>
            </a:r>
            <a:r>
              <a:rPr lang="en-US" sz="2000" dirty="0" err="1">
                <a:latin typeface="+mj-lt"/>
              </a:rPr>
              <a:t>đưa</a:t>
            </a:r>
            <a:r>
              <a:rPr lang="en-US" sz="2000" dirty="0">
                <a:latin typeface="+mj-lt"/>
              </a:rPr>
              <a:t> </a:t>
            </a:r>
            <a:r>
              <a:rPr lang="en-US" sz="2000" dirty="0" err="1">
                <a:latin typeface="+mj-lt"/>
              </a:rPr>
              <a:t>ra</a:t>
            </a:r>
            <a:r>
              <a:rPr lang="en-US" sz="2000" dirty="0">
                <a:latin typeface="+mj-lt"/>
              </a:rPr>
              <a:t> </a:t>
            </a:r>
            <a:r>
              <a:rPr lang="en-US" sz="2000" dirty="0" err="1">
                <a:latin typeface="+mj-lt"/>
              </a:rPr>
              <a:t>các</a:t>
            </a:r>
            <a:r>
              <a:rPr lang="en-US" sz="2000" dirty="0">
                <a:latin typeface="+mj-lt"/>
              </a:rPr>
              <a:t> </a:t>
            </a:r>
            <a:r>
              <a:rPr lang="en-US" sz="2000" dirty="0" err="1">
                <a:latin typeface="+mj-lt"/>
              </a:rPr>
              <a:t>khuyến</a:t>
            </a:r>
            <a:r>
              <a:rPr lang="en-US" sz="2000" dirty="0">
                <a:latin typeface="+mj-lt"/>
              </a:rPr>
              <a:t> </a:t>
            </a:r>
            <a:r>
              <a:rPr lang="en-US" sz="2000" dirty="0" err="1">
                <a:latin typeface="+mj-lt"/>
              </a:rPr>
              <a:t>nghị</a:t>
            </a:r>
            <a:r>
              <a:rPr lang="en-US" sz="2000" dirty="0">
                <a:latin typeface="+mj-lt"/>
              </a:rPr>
              <a:t> </a:t>
            </a:r>
            <a:r>
              <a:rPr lang="en-US" sz="2000" dirty="0" err="1">
                <a:latin typeface="+mj-lt"/>
              </a:rPr>
              <a:t>thực</a:t>
            </a:r>
            <a:r>
              <a:rPr lang="en-US" sz="2000" dirty="0">
                <a:latin typeface="+mj-lt"/>
              </a:rPr>
              <a:t> </a:t>
            </a:r>
            <a:r>
              <a:rPr lang="en-US" sz="2000" dirty="0" err="1">
                <a:latin typeface="+mj-lt"/>
              </a:rPr>
              <a:t>tiễn</a:t>
            </a:r>
            <a:r>
              <a:rPr lang="en-US" sz="2000" dirty="0">
                <a:latin typeface="+mj-lt"/>
              </a:rPr>
              <a:t> </a:t>
            </a:r>
            <a:r>
              <a:rPr lang="en-US" sz="2000" dirty="0" err="1">
                <a:latin typeface="+mj-lt"/>
              </a:rPr>
              <a:t>dựa</a:t>
            </a:r>
            <a:r>
              <a:rPr lang="en-US" sz="2000" dirty="0">
                <a:latin typeface="+mj-lt"/>
              </a:rPr>
              <a:t> </a:t>
            </a:r>
            <a:r>
              <a:rPr lang="en-US" sz="2000" dirty="0" err="1">
                <a:latin typeface="+mj-lt"/>
              </a:rPr>
              <a:t>trên</a:t>
            </a:r>
            <a:r>
              <a:rPr lang="en-US" sz="2000" dirty="0">
                <a:latin typeface="+mj-lt"/>
              </a:rPr>
              <a:t> </a:t>
            </a:r>
            <a:r>
              <a:rPr lang="en-US" sz="2000" dirty="0" err="1">
                <a:latin typeface="+mj-lt"/>
              </a:rPr>
              <a:t>dữ</a:t>
            </a:r>
            <a:r>
              <a:rPr lang="en-US" sz="2000" dirty="0">
                <a:latin typeface="+mj-lt"/>
              </a:rPr>
              <a:t> </a:t>
            </a:r>
            <a:r>
              <a:rPr lang="en-US" sz="2000" dirty="0" err="1">
                <a:latin typeface="+mj-lt"/>
              </a:rPr>
              <a:t>liệu</a:t>
            </a:r>
            <a:r>
              <a:rPr lang="en-US" sz="2000" dirty="0">
                <a:latin typeface="+mj-lt"/>
              </a:rPr>
              <a:t> </a:t>
            </a:r>
            <a:r>
              <a:rPr lang="en-US" sz="2000" dirty="0" err="1">
                <a:latin typeface="+mj-lt"/>
              </a:rPr>
              <a:t>phân</a:t>
            </a:r>
            <a:r>
              <a:rPr lang="en-US" sz="2000" dirty="0">
                <a:latin typeface="+mj-lt"/>
              </a:rPr>
              <a:t> </a:t>
            </a:r>
            <a:r>
              <a:rPr lang="en-US" sz="2000" dirty="0" err="1">
                <a:latin typeface="+mj-lt"/>
              </a:rPr>
              <a:t>tích</a:t>
            </a:r>
            <a:r>
              <a:rPr lang="en-US" sz="2000" dirty="0">
                <a:latin typeface="+mj-lt"/>
              </a:rPr>
              <a:t>, </a:t>
            </a:r>
            <a:r>
              <a:rPr lang="en-US" sz="2000" dirty="0" err="1">
                <a:latin typeface="+mj-lt"/>
              </a:rPr>
              <a:t>đề</a:t>
            </a:r>
            <a:r>
              <a:rPr lang="en-US" sz="2000" dirty="0">
                <a:latin typeface="+mj-lt"/>
              </a:rPr>
              <a:t> </a:t>
            </a:r>
            <a:r>
              <a:rPr lang="en-US" sz="2000" dirty="0" err="1">
                <a:latin typeface="+mj-lt"/>
              </a:rPr>
              <a:t>xuất</a:t>
            </a:r>
            <a:r>
              <a:rPr lang="en-US" sz="2000" dirty="0">
                <a:latin typeface="+mj-lt"/>
              </a:rPr>
              <a:t> </a:t>
            </a:r>
            <a:r>
              <a:rPr lang="en-US" sz="2000" dirty="0" err="1">
                <a:latin typeface="+mj-lt"/>
              </a:rPr>
              <a:t>các</a:t>
            </a:r>
            <a:r>
              <a:rPr lang="en-US" sz="2000" dirty="0">
                <a:latin typeface="+mj-lt"/>
              </a:rPr>
              <a:t> </a:t>
            </a:r>
            <a:r>
              <a:rPr lang="en-US" sz="2000" dirty="0" err="1">
                <a:latin typeface="+mj-lt"/>
              </a:rPr>
              <a:t>thói</a:t>
            </a:r>
            <a:r>
              <a:rPr lang="en-US" sz="2000" dirty="0">
                <a:latin typeface="+mj-lt"/>
              </a:rPr>
              <a:t> </a:t>
            </a:r>
            <a:r>
              <a:rPr lang="en-US" sz="2000" dirty="0" err="1">
                <a:latin typeface="+mj-lt"/>
              </a:rPr>
              <a:t>quen</a:t>
            </a:r>
            <a:r>
              <a:rPr lang="en-US" sz="2000" dirty="0">
                <a:latin typeface="+mj-lt"/>
              </a:rPr>
              <a:t> </a:t>
            </a:r>
            <a:r>
              <a:rPr lang="en-US" sz="2000" dirty="0" err="1">
                <a:latin typeface="+mj-lt"/>
              </a:rPr>
              <a:t>sinh</a:t>
            </a:r>
            <a:r>
              <a:rPr lang="en-US" sz="2000" dirty="0">
                <a:latin typeface="+mj-lt"/>
              </a:rPr>
              <a:t> </a:t>
            </a:r>
            <a:r>
              <a:rPr lang="en-US" sz="2000" dirty="0" err="1">
                <a:latin typeface="+mj-lt"/>
              </a:rPr>
              <a:t>hoạt</a:t>
            </a:r>
            <a:r>
              <a:rPr lang="en-US" sz="2000" dirty="0">
                <a:latin typeface="+mj-lt"/>
              </a:rPr>
              <a:t> </a:t>
            </a:r>
            <a:r>
              <a:rPr lang="en-US" sz="2000" dirty="0" err="1">
                <a:latin typeface="+mj-lt"/>
              </a:rPr>
              <a:t>lành</a:t>
            </a:r>
            <a:r>
              <a:rPr lang="en-US" sz="2000" dirty="0">
                <a:latin typeface="+mj-lt"/>
              </a:rPr>
              <a:t> </a:t>
            </a:r>
            <a:r>
              <a:rPr lang="en-US" sz="2000" dirty="0" err="1">
                <a:latin typeface="+mj-lt"/>
              </a:rPr>
              <a:t>mạnh</a:t>
            </a:r>
            <a:r>
              <a:rPr lang="en-US" sz="2000" dirty="0">
                <a:latin typeface="+mj-lt"/>
              </a:rPr>
              <a:t> </a:t>
            </a:r>
            <a:r>
              <a:rPr lang="en-US" sz="2000" dirty="0" err="1">
                <a:latin typeface="+mj-lt"/>
              </a:rPr>
              <a:t>để</a:t>
            </a:r>
            <a:r>
              <a:rPr lang="en-US" sz="2000" dirty="0">
                <a:latin typeface="+mj-lt"/>
              </a:rPr>
              <a:t> </a:t>
            </a:r>
            <a:r>
              <a:rPr lang="en-US" sz="2000" dirty="0" err="1">
                <a:latin typeface="+mj-lt"/>
              </a:rPr>
              <a:t>giúp</a:t>
            </a:r>
            <a:r>
              <a:rPr lang="en-US" sz="2000" dirty="0">
                <a:latin typeface="+mj-lt"/>
              </a:rPr>
              <a:t> </a:t>
            </a:r>
            <a:r>
              <a:rPr lang="en-US" sz="2000" dirty="0" err="1">
                <a:latin typeface="+mj-lt"/>
              </a:rPr>
              <a:t>sinh</a:t>
            </a:r>
            <a:r>
              <a:rPr lang="en-US" sz="2000" dirty="0">
                <a:latin typeface="+mj-lt"/>
              </a:rPr>
              <a:t> </a:t>
            </a:r>
            <a:r>
              <a:rPr lang="en-US" sz="2000" dirty="0" err="1">
                <a:latin typeface="+mj-lt"/>
              </a:rPr>
              <a:t>viên</a:t>
            </a:r>
            <a:r>
              <a:rPr lang="en-US" sz="2000" dirty="0">
                <a:latin typeface="+mj-lt"/>
              </a:rPr>
              <a:t> </a:t>
            </a:r>
            <a:r>
              <a:rPr lang="en-US" sz="2000" dirty="0" err="1">
                <a:latin typeface="+mj-lt"/>
              </a:rPr>
              <a:t>tự</a:t>
            </a:r>
            <a:r>
              <a:rPr lang="en-US" sz="2000" dirty="0">
                <a:latin typeface="+mj-lt"/>
              </a:rPr>
              <a:t> </a:t>
            </a:r>
            <a:r>
              <a:rPr lang="en-US" sz="2000" dirty="0" err="1">
                <a:latin typeface="+mj-lt"/>
              </a:rPr>
              <a:t>điều</a:t>
            </a:r>
            <a:r>
              <a:rPr lang="en-US" sz="2000" dirty="0">
                <a:latin typeface="+mj-lt"/>
              </a:rPr>
              <a:t> </a:t>
            </a:r>
            <a:r>
              <a:rPr lang="en-US" sz="2000" dirty="0" err="1">
                <a:latin typeface="+mj-lt"/>
              </a:rPr>
              <a:t>chỉnh</a:t>
            </a:r>
            <a:endParaRPr lang="en-US" sz="2000" dirty="0">
              <a:latin typeface="+mj-lt"/>
            </a:endParaRPr>
          </a:p>
          <a:p>
            <a:pPr lvl="1" algn="just">
              <a:buFont typeface="Courier New" panose="02070309020205020404" pitchFamily="49" charset="0"/>
              <a:buChar char="o"/>
            </a:pPr>
            <a:endParaRPr lang="en-US" sz="2000" dirty="0">
              <a:latin typeface="+mj-lt"/>
            </a:endParaRPr>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1349825"/>
            <a:ext cx="6560142" cy="4638020"/>
          </a:xfrm>
          <a:noFill/>
        </p:spPr>
        <p:txBody>
          <a:bodyPr/>
          <a:lstStyle/>
          <a:p>
            <a:r>
              <a:rPr lang="en-US" dirty="0"/>
              <a:t>2.Tiền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trực</a:t>
            </a:r>
            <a:r>
              <a:rPr lang="en-US" dirty="0"/>
              <a:t> </a:t>
            </a:r>
            <a:r>
              <a:rPr lang="en-US" dirty="0" err="1"/>
              <a:t>quan</a:t>
            </a:r>
            <a:r>
              <a:rPr lang="en-US" dirty="0"/>
              <a:t> </a:t>
            </a:r>
            <a:r>
              <a:rPr lang="en-US" dirty="0" err="1"/>
              <a:t>hoá</a:t>
            </a:r>
            <a:r>
              <a:rPr lang="en-US" dirty="0"/>
              <a:t> </a:t>
            </a:r>
            <a:r>
              <a:rPr lang="en-US" dirty="0" err="1"/>
              <a:t>dữ</a:t>
            </a:r>
            <a:r>
              <a:rPr lang="en-US" dirty="0"/>
              <a:t> </a:t>
            </a:r>
            <a:r>
              <a:rPr lang="en-US" dirty="0" err="1"/>
              <a:t>liệu</a:t>
            </a:r>
            <a:endParaRPr lang="en-US" dirty="0"/>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2815929" y="4412973"/>
            <a:ext cx="6560142" cy="1935571"/>
          </a:xfrm>
          <a:noFill/>
        </p:spPr>
        <p:txBody>
          <a:bodyPr/>
          <a:lstStyle/>
          <a:p>
            <a:endParaRPr lang="en-US" dirty="0"/>
          </a:p>
        </p:txBody>
      </p:sp>
    </p:spTree>
    <p:extLst>
      <p:ext uri="{BB962C8B-B14F-4D97-AF65-F5344CB8AC3E}">
        <p14:creationId xmlns:p14="http://schemas.microsoft.com/office/powerpoint/2010/main" val="36309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126"/>
            <a:ext cx="10515600" cy="1266248"/>
          </a:xfrm>
          <a:noFill/>
        </p:spPr>
        <p:txBody>
          <a:bodyPr anchor="ctr"/>
          <a:lstStyle/>
          <a:p>
            <a:r>
              <a:rPr lang="en-US" sz="3500" dirty="0" err="1"/>
              <a:t>Tổng</a:t>
            </a:r>
            <a:r>
              <a:rPr lang="en-US" sz="3500" dirty="0"/>
              <a:t> </a:t>
            </a:r>
            <a:r>
              <a:rPr lang="en-US" sz="3500" dirty="0" err="1"/>
              <a:t>quan</a:t>
            </a:r>
            <a:r>
              <a:rPr lang="en-US" sz="3500" dirty="0"/>
              <a:t> </a:t>
            </a:r>
            <a:r>
              <a:rPr lang="en-US" sz="3500" dirty="0" err="1"/>
              <a:t>về</a:t>
            </a:r>
            <a:r>
              <a:rPr lang="en-US" sz="3500" dirty="0"/>
              <a:t> </a:t>
            </a:r>
            <a:r>
              <a:rPr lang="en-US" sz="3500" dirty="0" err="1"/>
              <a:t>dữ</a:t>
            </a:r>
            <a:r>
              <a:rPr lang="en-US" sz="3500" dirty="0"/>
              <a:t> </a:t>
            </a:r>
            <a:r>
              <a:rPr lang="en-US" sz="3500" dirty="0" err="1"/>
              <a:t>liệu</a:t>
            </a:r>
            <a:r>
              <a:rPr lang="en-US" sz="3500" dirty="0"/>
              <a:t> </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838200" y="1825625"/>
            <a:ext cx="4915163" cy="4297680"/>
          </a:xfrm>
          <a:noFill/>
        </p:spPr>
        <p:txBody>
          <a:bodyPr>
            <a:normAutofit/>
          </a:bodyPr>
          <a:lstStyle/>
          <a:p>
            <a:pPr algn="just"/>
            <a:r>
              <a:rPr lang="en-US" dirty="0" err="1">
                <a:latin typeface="+mj-lt"/>
              </a:rPr>
              <a:t>Giới</a:t>
            </a:r>
            <a:r>
              <a:rPr lang="en-US" dirty="0">
                <a:latin typeface="+mj-lt"/>
              </a:rPr>
              <a:t> </a:t>
            </a:r>
            <a:r>
              <a:rPr lang="en-US" dirty="0" err="1">
                <a:latin typeface="+mj-lt"/>
              </a:rPr>
              <a:t>thiệu</a:t>
            </a:r>
            <a:r>
              <a:rPr lang="en-US" dirty="0">
                <a:latin typeface="+mj-lt"/>
              </a:rPr>
              <a:t> </a:t>
            </a:r>
            <a:r>
              <a:rPr lang="en-US" dirty="0" err="1">
                <a:latin typeface="+mj-lt"/>
              </a:rPr>
              <a:t>về</a:t>
            </a:r>
            <a:r>
              <a:rPr lang="en-US" dirty="0">
                <a:latin typeface="+mj-lt"/>
              </a:rPr>
              <a:t> </a:t>
            </a:r>
            <a:r>
              <a:rPr lang="en-US" dirty="0" err="1">
                <a:latin typeface="+mj-lt"/>
              </a:rPr>
              <a:t>dữ</a:t>
            </a:r>
            <a:r>
              <a:rPr lang="en-US" dirty="0">
                <a:latin typeface="+mj-lt"/>
              </a:rPr>
              <a:t> </a:t>
            </a:r>
            <a:r>
              <a:rPr lang="en-US" dirty="0" err="1">
                <a:latin typeface="+mj-lt"/>
              </a:rPr>
              <a:t>liệu</a:t>
            </a:r>
            <a:endParaRPr lang="en-US" dirty="0">
              <a:latin typeface="+mj-lt"/>
            </a:endParaRPr>
          </a:p>
          <a:p>
            <a:pPr algn="just"/>
            <a:r>
              <a:rPr lang="vi-VN" dirty="0">
                <a:latin typeface="+mj-lt"/>
              </a:rPr>
              <a:t>Tập dữ liệu này chứa thông tin về sức khỏe và lối sống, bao gồm các yếu tố như mức độ căng thẳng hàng ngày, lượng trái cây và rau xanh tiêu thụ, mạng lưới xã hội, số giờ ngủ và điểm số cân bằng công việc-cuộc sống.</a:t>
            </a:r>
            <a:endParaRPr lang="en-US" dirty="0">
              <a:latin typeface="+mj-lt"/>
            </a:endParaRPr>
          </a:p>
          <a:p>
            <a:pPr algn="just"/>
            <a:r>
              <a:rPr lang="en-US" dirty="0" err="1">
                <a:latin typeface="+mj-lt"/>
              </a:rPr>
              <a:t>Nhưng</a:t>
            </a:r>
            <a:r>
              <a:rPr lang="en-US" dirty="0">
                <a:latin typeface="+mj-lt"/>
              </a:rPr>
              <a:t> c</a:t>
            </a:r>
            <a:r>
              <a:rPr lang="vi-VN" dirty="0">
                <a:latin typeface="+mj-lt"/>
              </a:rPr>
              <a:t>húng ta tập trung vào các cá nhân thuộc nhóm tuổi 'Dưới 20' và '21 đến 35'. Dữ liệu này có thể được sử dụng để phân tích các khía cạnh khác nhau của sức khỏe, xác định các mô hình và hiểu mối quan hệ giữa các lựa chọn lối sống và tổng thể sức khỏe.</a:t>
            </a:r>
            <a:endParaRPr lang="en-US" dirty="0">
              <a:latin typeface="+mj-lt"/>
            </a:endParaRPr>
          </a:p>
          <a:p>
            <a:pPr algn="just"/>
            <a:endParaRPr lang="en-US" dirty="0">
              <a:latin typeface="+mj-lt"/>
            </a:endParaRPr>
          </a:p>
        </p:txBody>
      </p:sp>
      <p:pic>
        <p:nvPicPr>
          <p:cNvPr id="6" name="Content Placeholder 5">
            <a:extLst>
              <a:ext uri="{FF2B5EF4-FFF2-40B4-BE49-F238E27FC236}">
                <a16:creationId xmlns:a16="http://schemas.microsoft.com/office/drawing/2014/main" id="{5A613DF3-07D0-8B02-DDF8-7E0AF6C4204C}"/>
              </a:ext>
            </a:extLst>
          </p:cNvPr>
          <p:cNvPicPr>
            <a:picLocks noGrp="1" noChangeAspect="1"/>
          </p:cNvPicPr>
          <p:nvPr>
            <p:ph sz="half" idx="15"/>
          </p:nvPr>
        </p:nvPicPr>
        <p:blipFill>
          <a:blip r:embed="rId3"/>
          <a:stretch>
            <a:fillRect/>
          </a:stretch>
        </p:blipFill>
        <p:spPr>
          <a:xfrm>
            <a:off x="6142038" y="2635045"/>
            <a:ext cx="5211762" cy="2064773"/>
          </a:xfrm>
          <a:noFill/>
        </p:spPr>
      </p:pic>
    </p:spTree>
    <p:extLst>
      <p:ext uri="{BB962C8B-B14F-4D97-AF65-F5344CB8AC3E}">
        <p14:creationId xmlns:p14="http://schemas.microsoft.com/office/powerpoint/2010/main" val="112764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2ECD-C862-8B6C-503E-7F300A0BC0AB}"/>
              </a:ext>
            </a:extLst>
          </p:cNvPr>
          <p:cNvSpPr>
            <a:spLocks noGrp="1"/>
          </p:cNvSpPr>
          <p:nvPr>
            <p:ph type="title"/>
          </p:nvPr>
        </p:nvSpPr>
        <p:spPr>
          <a:xfrm>
            <a:off x="838200" y="188480"/>
            <a:ext cx="10515600" cy="627933"/>
          </a:xfrm>
        </p:spPr>
        <p:txBody>
          <a:bodyPr/>
          <a:lstStyle/>
          <a:p>
            <a:r>
              <a:rPr lang="en-US" sz="3500" dirty="0" err="1"/>
              <a:t>Tổng</a:t>
            </a:r>
            <a:r>
              <a:rPr lang="en-US" sz="3500" dirty="0"/>
              <a:t> </a:t>
            </a:r>
            <a:r>
              <a:rPr lang="en-US" sz="3500" dirty="0" err="1"/>
              <a:t>quan</a:t>
            </a:r>
            <a:r>
              <a:rPr lang="en-US" sz="3500" dirty="0"/>
              <a:t> </a:t>
            </a:r>
            <a:r>
              <a:rPr lang="en-US" sz="3500" dirty="0" err="1"/>
              <a:t>về</a:t>
            </a:r>
            <a:r>
              <a:rPr lang="en-US" sz="3500" dirty="0"/>
              <a:t> </a:t>
            </a:r>
            <a:r>
              <a:rPr lang="en-US" sz="3500" dirty="0" err="1"/>
              <a:t>dữ</a:t>
            </a:r>
            <a:r>
              <a:rPr lang="en-US" sz="3500" dirty="0"/>
              <a:t> </a:t>
            </a:r>
            <a:r>
              <a:rPr lang="en-US" sz="3500" dirty="0" err="1"/>
              <a:t>liệu</a:t>
            </a:r>
            <a:endParaRPr lang="en-US" sz="3500" dirty="0"/>
          </a:p>
        </p:txBody>
      </p:sp>
      <p:graphicFrame>
        <p:nvGraphicFramePr>
          <p:cNvPr id="7" name="Table Placeholder 6">
            <a:extLst>
              <a:ext uri="{FF2B5EF4-FFF2-40B4-BE49-F238E27FC236}">
                <a16:creationId xmlns:a16="http://schemas.microsoft.com/office/drawing/2014/main" id="{FB0488B0-E87E-5F16-2A42-70164496EBDB}"/>
              </a:ext>
            </a:extLst>
          </p:cNvPr>
          <p:cNvGraphicFramePr>
            <a:graphicFrameLocks noGrp="1"/>
          </p:cNvGraphicFramePr>
          <p:nvPr>
            <p:ph type="tbl" sz="quarter" idx="13"/>
            <p:extLst>
              <p:ext uri="{D42A27DB-BD31-4B8C-83A1-F6EECF244321}">
                <p14:modId xmlns:p14="http://schemas.microsoft.com/office/powerpoint/2010/main" val="1470734329"/>
              </p:ext>
            </p:extLst>
          </p:nvPr>
        </p:nvGraphicFramePr>
        <p:xfrm>
          <a:off x="943493" y="816413"/>
          <a:ext cx="9852664" cy="5779809"/>
        </p:xfrm>
        <a:graphic>
          <a:graphicData uri="http://schemas.openxmlformats.org/drawingml/2006/table">
            <a:tbl>
              <a:tblPr/>
              <a:tblGrid>
                <a:gridCol w="2463166">
                  <a:extLst>
                    <a:ext uri="{9D8B030D-6E8A-4147-A177-3AD203B41FA5}">
                      <a16:colId xmlns:a16="http://schemas.microsoft.com/office/drawing/2014/main" val="1692859636"/>
                    </a:ext>
                  </a:extLst>
                </a:gridCol>
                <a:gridCol w="2463166">
                  <a:extLst>
                    <a:ext uri="{9D8B030D-6E8A-4147-A177-3AD203B41FA5}">
                      <a16:colId xmlns:a16="http://schemas.microsoft.com/office/drawing/2014/main" val="2644677475"/>
                    </a:ext>
                  </a:extLst>
                </a:gridCol>
                <a:gridCol w="2463166">
                  <a:extLst>
                    <a:ext uri="{9D8B030D-6E8A-4147-A177-3AD203B41FA5}">
                      <a16:colId xmlns:a16="http://schemas.microsoft.com/office/drawing/2014/main" val="4033137508"/>
                    </a:ext>
                  </a:extLst>
                </a:gridCol>
                <a:gridCol w="2463166">
                  <a:extLst>
                    <a:ext uri="{9D8B030D-6E8A-4147-A177-3AD203B41FA5}">
                      <a16:colId xmlns:a16="http://schemas.microsoft.com/office/drawing/2014/main" val="3564356586"/>
                    </a:ext>
                  </a:extLst>
                </a:gridCol>
              </a:tblGrid>
              <a:tr h="180885">
                <a:tc>
                  <a:txBody>
                    <a:bodyPr/>
                    <a:lstStyle/>
                    <a:p>
                      <a:pPr rtl="0"/>
                      <a:r>
                        <a:rPr lang="en-US" sz="1000" b="1" dirty="0">
                          <a:solidFill>
                            <a:srgbClr val="1F1F1F"/>
                          </a:solidFill>
                          <a:effectLst/>
                          <a:latin typeface="Google Sans Text"/>
                        </a:rPr>
                        <a:t>Feature</a:t>
                      </a:r>
                      <a:endParaRPr lang="en-US" sz="1000" dirty="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b="1">
                          <a:solidFill>
                            <a:srgbClr val="1F1F1F"/>
                          </a:solidFill>
                          <a:effectLst/>
                          <a:latin typeface="Google Sans Text"/>
                        </a:rPr>
                        <a:t>Kiểu dữ liệu</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b="1">
                          <a:solidFill>
                            <a:srgbClr val="1F1F1F"/>
                          </a:solidFill>
                          <a:effectLst/>
                          <a:latin typeface="Google Sans Text"/>
                        </a:rPr>
                        <a:t>Ý nghĩa</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b="1">
                          <a:solidFill>
                            <a:srgbClr val="1F1F1F"/>
                          </a:solidFill>
                          <a:effectLst/>
                          <a:latin typeface="Google Sans Text"/>
                        </a:rPr>
                        <a:t>Giá trị / Khoảng</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0564306"/>
                  </a:ext>
                </a:extLst>
              </a:tr>
              <a:tr h="180885">
                <a:tc>
                  <a:txBody>
                    <a:bodyPr/>
                    <a:lstStyle/>
                    <a:p>
                      <a:pPr rtl="0"/>
                      <a:r>
                        <a:rPr lang="en-US" sz="1000" b="1" dirty="0">
                          <a:solidFill>
                            <a:srgbClr val="1F1F1F"/>
                          </a:solidFill>
                          <a:effectLst/>
                          <a:latin typeface="Google Sans Text"/>
                        </a:rPr>
                        <a:t>Timestamp</a:t>
                      </a:r>
                      <a:endParaRPr lang="en-US" sz="1000" dirty="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dirty="0">
                          <a:solidFill>
                            <a:srgbClr val="1F1F1F"/>
                          </a:solidFill>
                          <a:effectLst/>
                          <a:latin typeface="Google Sans Text"/>
                        </a:rPr>
                        <a:t>datetime</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Thời gian thực hiện khảo sát</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2015-07-07 đến 2021-03-14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10891628"/>
                  </a:ext>
                </a:extLst>
              </a:tr>
              <a:tr h="180885">
                <a:tc>
                  <a:txBody>
                    <a:bodyPr/>
                    <a:lstStyle/>
                    <a:p>
                      <a:pPr rtl="0"/>
                      <a:r>
                        <a:rPr lang="en-US" sz="1000" b="1">
                          <a:solidFill>
                            <a:srgbClr val="1F1F1F"/>
                          </a:solidFill>
                          <a:effectLst/>
                          <a:latin typeface="Google Sans Text"/>
                        </a:rPr>
                        <a:t>FRUITS_VEGGIES</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Mức độ tiêu thụ rau củ quả trong ngày</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0 - 5</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45739569"/>
                  </a:ext>
                </a:extLst>
              </a:tr>
              <a:tr h="180885">
                <a:tc>
                  <a:txBody>
                    <a:bodyPr/>
                    <a:lstStyle/>
                    <a:p>
                      <a:pPr rtl="0"/>
                      <a:r>
                        <a:rPr lang="en-US" sz="1000" b="1" dirty="0">
                          <a:solidFill>
                            <a:srgbClr val="1F1F1F"/>
                          </a:solidFill>
                          <a:effectLst/>
                          <a:latin typeface="Google Sans Text"/>
                        </a:rPr>
                        <a:t>DAILY_STRESS</a:t>
                      </a:r>
                      <a:endParaRPr lang="en-US" sz="1000" dirty="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dirty="0">
                          <a:solidFill>
                            <a:srgbClr val="1F1F1F"/>
                          </a:solidFill>
                          <a:effectLst/>
                          <a:latin typeface="Google Sans Text"/>
                        </a:rPr>
                        <a:t>float64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Mức độ căng thẳng hàng ngày</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0 - 5</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78836712"/>
                  </a:ext>
                </a:extLst>
              </a:tr>
              <a:tr h="180885">
                <a:tc>
                  <a:txBody>
                    <a:bodyPr/>
                    <a:lstStyle/>
                    <a:p>
                      <a:pPr rtl="0"/>
                      <a:r>
                        <a:rPr lang="en-US" sz="1000" b="1">
                          <a:solidFill>
                            <a:srgbClr val="1F1F1F"/>
                          </a:solidFill>
                          <a:effectLst/>
                          <a:latin typeface="Google Sans Text"/>
                        </a:rPr>
                        <a:t>PLACES_VISITED</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Số địa điểm mới đã ghé thăm trong năm</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9217095"/>
                  </a:ext>
                </a:extLst>
              </a:tr>
              <a:tr h="180885">
                <a:tc>
                  <a:txBody>
                    <a:bodyPr/>
                    <a:lstStyle/>
                    <a:p>
                      <a:pPr rtl="0"/>
                      <a:r>
                        <a:rPr lang="en-US" sz="1000" b="1">
                          <a:solidFill>
                            <a:srgbClr val="1F1F1F"/>
                          </a:solidFill>
                          <a:effectLst/>
                          <a:latin typeface="Google Sans Text"/>
                        </a:rPr>
                        <a:t>CORE_CIRCLE</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dirty="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vi-VN" sz="1000">
                          <a:solidFill>
                            <a:srgbClr val="1F1F1F"/>
                          </a:solidFill>
                          <a:effectLst/>
                          <a:latin typeface="Google Sans Text"/>
                        </a:rPr>
                        <a:t>Số lượng người trong nhóm thân thiết nhất</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79845835"/>
                  </a:ext>
                </a:extLst>
              </a:tr>
              <a:tr h="180885">
                <a:tc>
                  <a:txBody>
                    <a:bodyPr/>
                    <a:lstStyle/>
                    <a:p>
                      <a:pPr rtl="0"/>
                      <a:r>
                        <a:rPr lang="en-US" sz="1000" b="1">
                          <a:solidFill>
                            <a:srgbClr val="1F1F1F"/>
                          </a:solidFill>
                          <a:effectLst/>
                          <a:latin typeface="Google Sans Text"/>
                        </a:rPr>
                        <a:t>SUPPORTING_OTHERS</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vi-VN" sz="1000">
                          <a:solidFill>
                            <a:srgbClr val="1F1F1F"/>
                          </a:solidFill>
                          <a:effectLst/>
                          <a:latin typeface="Google Sans Text"/>
                        </a:rPr>
                        <a:t>Mức độ hỗ trợ, giúp đỡ người khác</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9630829"/>
                  </a:ext>
                </a:extLst>
              </a:tr>
              <a:tr h="180885">
                <a:tc>
                  <a:txBody>
                    <a:bodyPr/>
                    <a:lstStyle/>
                    <a:p>
                      <a:pPr rtl="0"/>
                      <a:r>
                        <a:rPr lang="en-US" sz="1000" b="1">
                          <a:solidFill>
                            <a:srgbClr val="1F1F1F"/>
                          </a:solidFill>
                          <a:effectLst/>
                          <a:latin typeface="Google Sans Text"/>
                        </a:rPr>
                        <a:t>SOCIAL_NETWORK</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vi-VN" sz="1000">
                          <a:solidFill>
                            <a:srgbClr val="1F1F1F"/>
                          </a:solidFill>
                          <a:effectLst/>
                          <a:latin typeface="Google Sans Text"/>
                        </a:rPr>
                        <a:t>Mức độ tương tác với mạng xã hội</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64548249"/>
                  </a:ext>
                </a:extLst>
              </a:tr>
              <a:tr h="180885">
                <a:tc>
                  <a:txBody>
                    <a:bodyPr/>
                    <a:lstStyle/>
                    <a:p>
                      <a:pPr rtl="0"/>
                      <a:r>
                        <a:rPr lang="en-US" sz="1000" b="1">
                          <a:solidFill>
                            <a:srgbClr val="1F1F1F"/>
                          </a:solidFill>
                          <a:effectLst/>
                          <a:latin typeface="Google Sans Text"/>
                        </a:rPr>
                        <a:t>ACHIEVEMENT</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vi-VN" sz="1000">
                          <a:solidFill>
                            <a:srgbClr val="1F1F1F"/>
                          </a:solidFill>
                          <a:effectLst/>
                          <a:latin typeface="Google Sans Text"/>
                        </a:rPr>
                        <a:t>Cảm giác đạt được thành tựu cá nhân</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68145306"/>
                  </a:ext>
                </a:extLst>
              </a:tr>
              <a:tr h="180885">
                <a:tc>
                  <a:txBody>
                    <a:bodyPr/>
                    <a:lstStyle/>
                    <a:p>
                      <a:pPr rtl="0"/>
                      <a:r>
                        <a:rPr lang="en-US" sz="1000" b="1">
                          <a:solidFill>
                            <a:srgbClr val="1F1F1F"/>
                          </a:solidFill>
                          <a:effectLst/>
                          <a:latin typeface="Google Sans Text"/>
                        </a:rPr>
                        <a:t>DONATION</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Tần suất hoặc mức độ quyên góp từ thiện</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0 - 5</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7504350"/>
                  </a:ext>
                </a:extLst>
              </a:tr>
              <a:tr h="329073">
                <a:tc>
                  <a:txBody>
                    <a:bodyPr/>
                    <a:lstStyle/>
                    <a:p>
                      <a:pPr rtl="0"/>
                      <a:r>
                        <a:rPr lang="en-US" sz="1000" b="1">
                          <a:solidFill>
                            <a:srgbClr val="1F1F1F"/>
                          </a:solidFill>
                          <a:effectLst/>
                          <a:latin typeface="Google Sans Text"/>
                        </a:rPr>
                        <a:t>BMI_RANGE</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dirty="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vi-VN" sz="1000">
                          <a:solidFill>
                            <a:srgbClr val="1F1F1F"/>
                          </a:solidFill>
                          <a:effectLst/>
                          <a:latin typeface="Google Sans Text"/>
                        </a:rPr>
                        <a:t>Chỉ số khối cơ thể (BMI)</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vi-VN" sz="1000">
                          <a:solidFill>
                            <a:srgbClr val="1F1F1F"/>
                          </a:solidFill>
                          <a:effectLst/>
                          <a:latin typeface="Google Sans Text"/>
                        </a:rPr>
                        <a:t>1 (Dưới 25 - Bình thường/Gầy), 2 (Trên 25 - Thừa cân)</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80365921"/>
                  </a:ext>
                </a:extLst>
              </a:tr>
              <a:tr h="329073">
                <a:tc>
                  <a:txBody>
                    <a:bodyPr/>
                    <a:lstStyle/>
                    <a:p>
                      <a:pPr rtl="0"/>
                      <a:r>
                        <a:rPr lang="en-US" sz="1000" b="1">
                          <a:solidFill>
                            <a:srgbClr val="1F1F1F"/>
                          </a:solidFill>
                          <a:effectLst/>
                          <a:latin typeface="Google Sans Text"/>
                        </a:rPr>
                        <a:t>TODO_COMPLETED</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Mức độ hoàn thành danh sách công việc (To-do list)</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93229759"/>
                  </a:ext>
                </a:extLst>
              </a:tr>
              <a:tr h="329073">
                <a:tc>
                  <a:txBody>
                    <a:bodyPr/>
                    <a:lstStyle/>
                    <a:p>
                      <a:pPr rtl="0"/>
                      <a:r>
                        <a:rPr lang="en-US" sz="1000" b="1" dirty="0">
                          <a:solidFill>
                            <a:srgbClr val="1F1F1F"/>
                          </a:solidFill>
                          <a:effectLst/>
                          <a:latin typeface="Google Sans Text"/>
                        </a:rPr>
                        <a:t>FLOW</a:t>
                      </a:r>
                      <a:endParaRPr lang="en-US" sz="1000" dirty="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Thời gian đạt trạng thái "dòng chảy" (tập trung cao độ)</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10202217"/>
                  </a:ext>
                </a:extLst>
              </a:tr>
              <a:tr h="329073">
                <a:tc>
                  <a:txBody>
                    <a:bodyPr/>
                    <a:lstStyle/>
                    <a:p>
                      <a:pPr rtl="0"/>
                      <a:r>
                        <a:rPr lang="en-US" sz="1000" b="1">
                          <a:solidFill>
                            <a:srgbClr val="1F1F1F"/>
                          </a:solidFill>
                          <a:effectLst/>
                          <a:latin typeface="Google Sans Text"/>
                        </a:rPr>
                        <a:t>DAILY_STEPS</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vi-VN" sz="1000">
                          <a:solidFill>
                            <a:srgbClr val="1F1F1F"/>
                          </a:solidFill>
                          <a:effectLst/>
                          <a:latin typeface="Google Sans Text"/>
                        </a:rPr>
                        <a:t>Số bước chân đi được hàng ngày (theo thang điểm)</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1 - 10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39095227"/>
                  </a:ext>
                </a:extLst>
              </a:tr>
              <a:tr h="180885">
                <a:tc>
                  <a:txBody>
                    <a:bodyPr/>
                    <a:lstStyle/>
                    <a:p>
                      <a:pPr rtl="0"/>
                      <a:r>
                        <a:rPr lang="en-US" sz="1000" b="1">
                          <a:solidFill>
                            <a:srgbClr val="1F1F1F"/>
                          </a:solidFill>
                          <a:effectLst/>
                          <a:latin typeface="Google Sans Text"/>
                        </a:rPr>
                        <a:t>LIVE_VISION</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Độ rõ ràng về tầm nhìn/mục tiêu cuộc sống</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1938080"/>
                  </a:ext>
                </a:extLst>
              </a:tr>
              <a:tr h="180885">
                <a:tc>
                  <a:txBody>
                    <a:bodyPr/>
                    <a:lstStyle/>
                    <a:p>
                      <a:pPr rtl="0"/>
                      <a:r>
                        <a:rPr lang="en-US" sz="1000" b="1">
                          <a:solidFill>
                            <a:srgbClr val="1F1F1F"/>
                          </a:solidFill>
                          <a:effectLst/>
                          <a:latin typeface="Google Sans Text"/>
                        </a:rPr>
                        <a:t>SLEEP_HOURS</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dirty="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Số giờ ngủ trung bình mỗi đêm</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1 - 10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76306429"/>
                  </a:ext>
                </a:extLst>
              </a:tr>
              <a:tr h="180885">
                <a:tc>
                  <a:txBody>
                    <a:bodyPr/>
                    <a:lstStyle/>
                    <a:p>
                      <a:pPr rtl="0"/>
                      <a:r>
                        <a:rPr lang="en-US" sz="1000" b="1">
                          <a:solidFill>
                            <a:srgbClr val="1F1F1F"/>
                          </a:solidFill>
                          <a:effectLst/>
                          <a:latin typeface="Google Sans Text"/>
                        </a:rPr>
                        <a:t>LOST_VACATION</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Số ngày nghỉ phép tích lũy không sử dụng</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84346930"/>
                  </a:ext>
                </a:extLst>
              </a:tr>
              <a:tr h="180885">
                <a:tc>
                  <a:txBody>
                    <a:bodyPr/>
                    <a:lstStyle/>
                    <a:p>
                      <a:pPr rtl="0"/>
                      <a:r>
                        <a:rPr lang="en-US" sz="1000" b="1">
                          <a:solidFill>
                            <a:srgbClr val="1F1F1F"/>
                          </a:solidFill>
                          <a:effectLst/>
                          <a:latin typeface="Google Sans Text"/>
                        </a:rPr>
                        <a:t>DAILY_SHOUTING</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Tần suất la hét hoặc tức giận hàng ngày</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37045366"/>
                  </a:ext>
                </a:extLst>
              </a:tr>
              <a:tr h="180885">
                <a:tc>
                  <a:txBody>
                    <a:bodyPr/>
                    <a:lstStyle/>
                    <a:p>
                      <a:pPr rtl="0"/>
                      <a:r>
                        <a:rPr lang="en-US" sz="1000" b="1">
                          <a:solidFill>
                            <a:srgbClr val="1F1F1F"/>
                          </a:solidFill>
                          <a:effectLst/>
                          <a:latin typeface="Google Sans Text"/>
                        </a:rPr>
                        <a:t>SUFFICIENT_INCOME</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Đánh giá về mức đủ của thu nhập</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vi-VN" sz="1000">
                          <a:solidFill>
                            <a:srgbClr val="1F1F1F"/>
                          </a:solidFill>
                          <a:effectLst/>
                          <a:latin typeface="Google Sans Text"/>
                        </a:rPr>
                        <a:t>1 (Chưa đủ), 2 (Đủ)</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72833174"/>
                  </a:ext>
                </a:extLst>
              </a:tr>
              <a:tr h="180885">
                <a:tc>
                  <a:txBody>
                    <a:bodyPr/>
                    <a:lstStyle/>
                    <a:p>
                      <a:pPr rtl="0"/>
                      <a:r>
                        <a:rPr lang="en-US" sz="1000" b="1">
                          <a:solidFill>
                            <a:srgbClr val="1F1F1F"/>
                          </a:solidFill>
                          <a:effectLst/>
                          <a:latin typeface="Google Sans Text"/>
                        </a:rPr>
                        <a:t>PERSONAL_AWARDS</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vi-VN" sz="1000">
                          <a:solidFill>
                            <a:srgbClr val="1F1F1F"/>
                          </a:solidFill>
                          <a:effectLst/>
                          <a:latin typeface="Google Sans Text"/>
                        </a:rPr>
                        <a:t>Số giải thưởng hoặc sự công nhận cá nhân</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98457483"/>
                  </a:ext>
                </a:extLst>
              </a:tr>
              <a:tr h="329073">
                <a:tc>
                  <a:txBody>
                    <a:bodyPr/>
                    <a:lstStyle/>
                    <a:p>
                      <a:pPr rtl="0"/>
                      <a:r>
                        <a:rPr lang="en-US" sz="1000" b="1" dirty="0">
                          <a:solidFill>
                            <a:srgbClr val="1F1F1F"/>
                          </a:solidFill>
                          <a:effectLst/>
                          <a:latin typeface="Google Sans Text"/>
                        </a:rPr>
                        <a:t>TIME_FOR_PASSION</a:t>
                      </a:r>
                      <a:endParaRPr lang="en-US" sz="1000" dirty="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Thời gian dành cho đam mê cá nhân hàng ngày</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86605894"/>
                  </a:ext>
                </a:extLst>
              </a:tr>
              <a:tr h="329073">
                <a:tc>
                  <a:txBody>
                    <a:bodyPr/>
                    <a:lstStyle/>
                    <a:p>
                      <a:pPr rtl="0"/>
                      <a:r>
                        <a:rPr lang="en-US" sz="1000" b="1">
                          <a:solidFill>
                            <a:srgbClr val="1F1F1F"/>
                          </a:solidFill>
                          <a:effectLst/>
                          <a:latin typeface="Google Sans Text"/>
                        </a:rPr>
                        <a:t>WEEKLY_MEDITATION</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int64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Số lần hoặc thời gian thiền/tĩnh tâm hàng tuần</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0 - 10</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67082135"/>
                  </a:ext>
                </a:extLst>
              </a:tr>
              <a:tr h="329073">
                <a:tc>
                  <a:txBody>
                    <a:bodyPr/>
                    <a:lstStyle/>
                    <a:p>
                      <a:pPr rtl="0"/>
                      <a:r>
                        <a:rPr lang="en-US" sz="1000" b="1">
                          <a:solidFill>
                            <a:srgbClr val="1F1F1F"/>
                          </a:solidFill>
                          <a:effectLst/>
                          <a:latin typeface="Google Sans Text"/>
                        </a:rPr>
                        <a:t>AGE</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dirty="0">
                          <a:solidFill>
                            <a:srgbClr val="1F1F1F"/>
                          </a:solidFill>
                          <a:effectLst/>
                          <a:latin typeface="Google Sans Text"/>
                        </a:rPr>
                        <a:t>object</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vi-VN" sz="1000">
                          <a:solidFill>
                            <a:srgbClr val="1F1F1F"/>
                          </a:solidFill>
                          <a:effectLst/>
                          <a:latin typeface="Google Sans Text"/>
                        </a:rPr>
                        <a:t>Nhóm tuổi của người tham gia</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dirty="0">
                          <a:solidFill>
                            <a:srgbClr val="1F1F1F"/>
                          </a:solidFill>
                          <a:effectLst/>
                          <a:latin typeface="Google Sans Text"/>
                        </a:rPr>
                        <a:t>'Less than 20', '21 to 35', '36 to 50', '51 or more'</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42073245"/>
                  </a:ext>
                </a:extLst>
              </a:tr>
              <a:tr h="180885">
                <a:tc>
                  <a:txBody>
                    <a:bodyPr/>
                    <a:lstStyle/>
                    <a:p>
                      <a:pPr rtl="0"/>
                      <a:r>
                        <a:rPr lang="en-US" sz="1000" b="1">
                          <a:solidFill>
                            <a:srgbClr val="1F1F1F"/>
                          </a:solidFill>
                          <a:effectLst/>
                          <a:latin typeface="Google Sans Text"/>
                        </a:rPr>
                        <a:t>GENDER</a:t>
                      </a:r>
                      <a:endParaRPr lang="en-US" sz="100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dirty="0">
                          <a:solidFill>
                            <a:srgbClr val="1F1F1F"/>
                          </a:solidFill>
                          <a:effectLst/>
                          <a:latin typeface="Google Sans Text"/>
                        </a:rPr>
                        <a:t>object</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Giới tính</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'Female', 'Male'</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64555936"/>
                  </a:ext>
                </a:extLst>
              </a:tr>
              <a:tr h="329073">
                <a:tc>
                  <a:txBody>
                    <a:bodyPr/>
                    <a:lstStyle/>
                    <a:p>
                      <a:pPr rtl="0"/>
                      <a:r>
                        <a:rPr lang="en-US" sz="1000" b="1" dirty="0">
                          <a:solidFill>
                            <a:srgbClr val="1F1F1F"/>
                          </a:solidFill>
                          <a:effectLst/>
                          <a:latin typeface="Google Sans Text"/>
                        </a:rPr>
                        <a:t>WORK_LIFE_BALANCE_SCORE</a:t>
                      </a:r>
                      <a:endParaRPr lang="en-US" sz="1000" dirty="0">
                        <a:solidFill>
                          <a:srgbClr val="1F1F1F"/>
                        </a:solidFill>
                        <a:effectLst/>
                        <a:latin typeface="Google Sans Text"/>
                      </a:endParaRP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dirty="0">
                          <a:solidFill>
                            <a:srgbClr val="1F1F1F"/>
                          </a:solidFill>
                          <a:effectLst/>
                          <a:latin typeface="Google Sans Text"/>
                        </a:rPr>
                        <a:t>float64</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a:solidFill>
                            <a:srgbClr val="1F1F1F"/>
                          </a:solidFill>
                          <a:effectLst/>
                          <a:latin typeface="Google Sans Text"/>
                        </a:rPr>
                        <a:t>Điểm số cân bằng cuộc sống - công việc (tổng hợp)</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r>
                        <a:rPr lang="en-US" sz="1000" dirty="0">
                          <a:solidFill>
                            <a:srgbClr val="1F1F1F"/>
                          </a:solidFill>
                          <a:effectLst/>
                          <a:latin typeface="Google Sans Text"/>
                        </a:rPr>
                        <a:t>480.0 - 820.2</a:t>
                      </a:r>
                    </a:p>
                  </a:txBody>
                  <a:tcPr marL="22697" marR="22697" marT="15132" marB="15132"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58438006"/>
                  </a:ext>
                </a:extLst>
              </a:tr>
            </a:tbl>
          </a:graphicData>
        </a:graphic>
      </p:graphicFrame>
    </p:spTree>
    <p:extLst>
      <p:ext uri="{BB962C8B-B14F-4D97-AF65-F5344CB8AC3E}">
        <p14:creationId xmlns:p14="http://schemas.microsoft.com/office/powerpoint/2010/main" val="3906149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92B45-E071-D37C-8B34-C6E204B83945}"/>
              </a:ext>
            </a:extLst>
          </p:cNvPr>
          <p:cNvSpPr>
            <a:spLocks noGrp="1"/>
          </p:cNvSpPr>
          <p:nvPr>
            <p:ph type="title"/>
          </p:nvPr>
        </p:nvSpPr>
        <p:spPr/>
        <p:txBody>
          <a:bodyPr/>
          <a:lstStyle/>
          <a:p>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p>
        </p:txBody>
      </p:sp>
      <p:pic>
        <p:nvPicPr>
          <p:cNvPr id="6" name="Content Placeholder 5">
            <a:extLst>
              <a:ext uri="{FF2B5EF4-FFF2-40B4-BE49-F238E27FC236}">
                <a16:creationId xmlns:a16="http://schemas.microsoft.com/office/drawing/2014/main" id="{980CC357-EE79-C574-A918-8323021E6194}"/>
              </a:ext>
            </a:extLst>
          </p:cNvPr>
          <p:cNvPicPr>
            <a:picLocks noGrp="1" noChangeAspect="1"/>
          </p:cNvPicPr>
          <p:nvPr>
            <p:ph sz="half" idx="1"/>
          </p:nvPr>
        </p:nvPicPr>
        <p:blipFill>
          <a:blip r:embed="rId2"/>
          <a:stretch>
            <a:fillRect/>
          </a:stretch>
        </p:blipFill>
        <p:spPr>
          <a:xfrm>
            <a:off x="780756" y="3184432"/>
            <a:ext cx="4914900" cy="620418"/>
          </a:xfrm>
        </p:spPr>
      </p:pic>
      <p:pic>
        <p:nvPicPr>
          <p:cNvPr id="10" name="Content Placeholder 9">
            <a:extLst>
              <a:ext uri="{FF2B5EF4-FFF2-40B4-BE49-F238E27FC236}">
                <a16:creationId xmlns:a16="http://schemas.microsoft.com/office/drawing/2014/main" id="{788E7A53-42E8-004D-FEFE-1939F2923E7D}"/>
              </a:ext>
            </a:extLst>
          </p:cNvPr>
          <p:cNvPicPr>
            <a:picLocks noGrp="1" noChangeAspect="1"/>
          </p:cNvPicPr>
          <p:nvPr>
            <p:ph sz="half" idx="15"/>
          </p:nvPr>
        </p:nvPicPr>
        <p:blipFill>
          <a:blip r:embed="rId3"/>
          <a:stretch>
            <a:fillRect/>
          </a:stretch>
        </p:blipFill>
        <p:spPr>
          <a:xfrm>
            <a:off x="780756" y="4893597"/>
            <a:ext cx="4191585" cy="647790"/>
          </a:xfrm>
        </p:spPr>
      </p:pic>
      <p:pic>
        <p:nvPicPr>
          <p:cNvPr id="8" name="Picture 7">
            <a:extLst>
              <a:ext uri="{FF2B5EF4-FFF2-40B4-BE49-F238E27FC236}">
                <a16:creationId xmlns:a16="http://schemas.microsoft.com/office/drawing/2014/main" id="{DD643337-6A00-C14C-0261-8EA530E0B00E}"/>
              </a:ext>
            </a:extLst>
          </p:cNvPr>
          <p:cNvPicPr>
            <a:picLocks noChangeAspect="1"/>
          </p:cNvPicPr>
          <p:nvPr/>
        </p:nvPicPr>
        <p:blipFill>
          <a:blip r:embed="rId4"/>
          <a:stretch>
            <a:fillRect/>
          </a:stretch>
        </p:blipFill>
        <p:spPr>
          <a:xfrm>
            <a:off x="780756" y="4001756"/>
            <a:ext cx="4284517" cy="694935"/>
          </a:xfrm>
          <a:prstGeom prst="rect">
            <a:avLst/>
          </a:prstGeom>
        </p:spPr>
      </p:pic>
      <p:pic>
        <p:nvPicPr>
          <p:cNvPr id="12" name="Picture 11">
            <a:extLst>
              <a:ext uri="{FF2B5EF4-FFF2-40B4-BE49-F238E27FC236}">
                <a16:creationId xmlns:a16="http://schemas.microsoft.com/office/drawing/2014/main" id="{52C7AD06-D679-6269-B50F-64EE9F8214FF}"/>
              </a:ext>
            </a:extLst>
          </p:cNvPr>
          <p:cNvPicPr>
            <a:picLocks noChangeAspect="1"/>
          </p:cNvPicPr>
          <p:nvPr/>
        </p:nvPicPr>
        <p:blipFill>
          <a:blip r:embed="rId5"/>
          <a:stretch>
            <a:fillRect/>
          </a:stretch>
        </p:blipFill>
        <p:spPr>
          <a:xfrm>
            <a:off x="771229" y="1581932"/>
            <a:ext cx="4210638" cy="1200318"/>
          </a:xfrm>
          <a:prstGeom prst="rect">
            <a:avLst/>
          </a:prstGeom>
        </p:spPr>
      </p:pic>
      <p:pic>
        <p:nvPicPr>
          <p:cNvPr id="4" name="Picture 3">
            <a:extLst>
              <a:ext uri="{FF2B5EF4-FFF2-40B4-BE49-F238E27FC236}">
                <a16:creationId xmlns:a16="http://schemas.microsoft.com/office/drawing/2014/main" id="{3200F2CF-298C-FB75-2E8D-C8D75BB0EC95}"/>
              </a:ext>
            </a:extLst>
          </p:cNvPr>
          <p:cNvPicPr>
            <a:picLocks noChangeAspect="1"/>
          </p:cNvPicPr>
          <p:nvPr/>
        </p:nvPicPr>
        <p:blipFill>
          <a:blip r:embed="rId6"/>
          <a:stretch>
            <a:fillRect/>
          </a:stretch>
        </p:blipFill>
        <p:spPr>
          <a:xfrm>
            <a:off x="7126729" y="1562927"/>
            <a:ext cx="3411466" cy="4122677"/>
          </a:xfrm>
          <a:prstGeom prst="rect">
            <a:avLst/>
          </a:prstGeom>
        </p:spPr>
      </p:pic>
    </p:spTree>
    <p:extLst>
      <p:ext uri="{BB962C8B-B14F-4D97-AF65-F5344CB8AC3E}">
        <p14:creationId xmlns:p14="http://schemas.microsoft.com/office/powerpoint/2010/main" val="2569759529"/>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3.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{096D6E81-CF18-48A6-A60E-5C88B6D06178}TFab1f0ecd-b87c-476f-be30-2c815ce1b1f82585027f_win32-74124434413c</Template>
  <TotalTime>999</TotalTime>
  <Words>2003</Words>
  <Application>Microsoft Office PowerPoint</Application>
  <PresentationFormat>Widescreen</PresentationFormat>
  <Paragraphs>286</Paragraphs>
  <Slides>35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Google Sans Text</vt:lpstr>
      <vt:lpstr>Aptos</vt:lpstr>
      <vt:lpstr>Arial</vt:lpstr>
      <vt:lpstr>Avenir Next LT Pro</vt:lpstr>
      <vt:lpstr>Avenir Next LT Pro Light</vt:lpstr>
      <vt:lpstr>Calibri</vt:lpstr>
      <vt:lpstr>Courier New</vt:lpstr>
      <vt:lpstr>Tw Cen MT</vt:lpstr>
      <vt:lpstr>Custom</vt:lpstr>
      <vt:lpstr>BÀI THUYẾT TRÌNH DỰ ĐOÁN SỨC KHOẺ CỦA SINH VIÊN QUA THÓI QUEN SINH HOẠT  SVTH: TRƯƠNG CÔNG ĐẠT GVHD: PGS.TS NGUYỄN VĂN HẬU  NGUYỄN TUẤN ANH</vt:lpstr>
      <vt:lpstr>NỘI DUNG CHÍNH</vt:lpstr>
      <vt:lpstr>Lí do chọn đề tài và mục tiêu của đề tài</vt:lpstr>
      <vt:lpstr>Lí do chọn đề tài</vt:lpstr>
      <vt:lpstr>Mục tiêu của đề tài</vt:lpstr>
      <vt:lpstr>2.Tiền xử lý dữ liệu và trực quan hoá dữ liệu</vt:lpstr>
      <vt:lpstr>Tổng quan về dữ liệu </vt:lpstr>
      <vt:lpstr>Tổng quan về dữ liệu</vt:lpstr>
      <vt:lpstr>Tiền xử lý dữ liệu </vt:lpstr>
      <vt:lpstr>Kiểm tra dữ liệu thiếu</vt:lpstr>
      <vt:lpstr>Xử lí outliers</vt:lpstr>
      <vt:lpstr>Chuẩn hoá dữ liệu bằng StandardScaler</vt:lpstr>
      <vt:lpstr>Trực quan hoá dữ liệu</vt:lpstr>
      <vt:lpstr>Trực quan hoá dữ liệu</vt:lpstr>
      <vt:lpstr>Trực quan hoá dữ liệu</vt:lpstr>
      <vt:lpstr>Trực quan hoá dữ liệu</vt:lpstr>
      <vt:lpstr>Trực quan hoá dữ liệu</vt:lpstr>
      <vt:lpstr>3.Mô hình học máy áp dụng</vt:lpstr>
      <vt:lpstr>1. Logistic Regression 2. K-Nearest Neighbors 3. Decision Tree    </vt:lpstr>
      <vt:lpstr>1. Logistic Regression</vt:lpstr>
      <vt:lpstr>1. Logistic Regression</vt:lpstr>
      <vt:lpstr>1. Logistic Regression</vt:lpstr>
      <vt:lpstr>2. K-Nearest Neighbors</vt:lpstr>
      <vt:lpstr>3. Decision Tree</vt:lpstr>
      <vt:lpstr>3. Decision Tree</vt:lpstr>
      <vt:lpstr>Mectrics đánh giá</vt:lpstr>
      <vt:lpstr>Kết quả</vt:lpstr>
      <vt:lpstr>Kết quả sau chiều chỉnh tham số </vt:lpstr>
      <vt:lpstr>4.So sánh các mô hình</vt:lpstr>
      <vt:lpstr>So sánh các mô hình</vt:lpstr>
      <vt:lpstr>5. Kết luận</vt:lpstr>
      <vt:lpstr>Kết luận</vt:lpstr>
      <vt:lpstr>DEMO</vt:lpstr>
      <vt:lpstr>THANK YOU FOR LISTENIG !</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LAPTOP 147</dc:creator>
  <cp:lastModifiedBy>LAPTOP 147</cp:lastModifiedBy>
  <cp:revision>6</cp:revision>
  <dcterms:created xsi:type="dcterms:W3CDTF">2025-12-05T13:58:52Z</dcterms:created>
  <dcterms:modified xsi:type="dcterms:W3CDTF">2025-12-31T04:11:24Z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